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7" r:id="rId2"/>
  </p:sldMasterIdLst>
  <p:notesMasterIdLst>
    <p:notesMasterId r:id="rId19"/>
  </p:notesMasterIdLst>
  <p:sldIdLst>
    <p:sldId id="262" r:id="rId3"/>
    <p:sldId id="257" r:id="rId4"/>
    <p:sldId id="276" r:id="rId5"/>
    <p:sldId id="263" r:id="rId6"/>
    <p:sldId id="794" r:id="rId7"/>
    <p:sldId id="785" r:id="rId8"/>
    <p:sldId id="788" r:id="rId9"/>
    <p:sldId id="797" r:id="rId10"/>
    <p:sldId id="278" r:id="rId11"/>
    <p:sldId id="796" r:id="rId12"/>
    <p:sldId id="789" r:id="rId13"/>
    <p:sldId id="793" r:id="rId14"/>
    <p:sldId id="790" r:id="rId15"/>
    <p:sldId id="792" r:id="rId16"/>
    <p:sldId id="259" r:id="rId17"/>
    <p:sldId id="261"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56" d="100"/>
          <a:sy n="56" d="100"/>
        </p:scale>
        <p:origin x="48" y="2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F233901-E667-4465-AED0-178EB08BFE24}" type="doc">
      <dgm:prSet loTypeId="urn:microsoft.com/office/officeart/2017/3/layout/HorizontalLabelsTimeline" loCatId="process" qsTypeId="urn:microsoft.com/office/officeart/2005/8/quickstyle/simple1" qsCatId="simple" csTypeId="urn:microsoft.com/office/officeart/2005/8/colors/colorful1" csCatId="colorful" phldr="1"/>
      <dgm:spPr/>
      <dgm:t>
        <a:bodyPr/>
        <a:lstStyle/>
        <a:p>
          <a:endParaRPr lang="en-US"/>
        </a:p>
      </dgm:t>
    </dgm:pt>
    <dgm:pt modelId="{237E1FCA-B727-49F3-9A87-E634FD8F7777}">
      <dgm:prSet/>
      <dgm:spPr/>
      <dgm:t>
        <a:bodyPr/>
        <a:lstStyle/>
        <a:p>
          <a:pPr>
            <a:defRPr b="1"/>
          </a:pPr>
          <a:r>
            <a:rPr lang="en-US"/>
            <a:t>2013</a:t>
          </a:r>
        </a:p>
      </dgm:t>
    </dgm:pt>
    <dgm:pt modelId="{A99FBA39-331B-4E83-AB87-26E28A1F52FD}" type="parTrans" cxnId="{5EC5370D-1DEA-48A7-8856-581CF0530588}">
      <dgm:prSet/>
      <dgm:spPr/>
      <dgm:t>
        <a:bodyPr/>
        <a:lstStyle/>
        <a:p>
          <a:endParaRPr lang="en-US"/>
        </a:p>
      </dgm:t>
    </dgm:pt>
    <dgm:pt modelId="{7E1F9B2F-06BB-4362-BCB6-E868BD428D9C}" type="sibTrans" cxnId="{5EC5370D-1DEA-48A7-8856-581CF0530588}">
      <dgm:prSet/>
      <dgm:spPr/>
      <dgm:t>
        <a:bodyPr/>
        <a:lstStyle/>
        <a:p>
          <a:endParaRPr lang="en-US"/>
        </a:p>
      </dgm:t>
    </dgm:pt>
    <dgm:pt modelId="{93DEBD5B-A486-43A0-A327-A72E7695BB47}">
      <dgm:prSet/>
      <dgm:spPr/>
      <dgm:t>
        <a:bodyPr/>
        <a:lstStyle/>
        <a:p>
          <a:r>
            <a:rPr lang="en-US"/>
            <a:t>WVU formed an advisory group-students, staff, faculty, alumni, community members, parents, providers</a:t>
          </a:r>
        </a:p>
      </dgm:t>
    </dgm:pt>
    <dgm:pt modelId="{23040EF6-5E03-42EE-A020-B14D3B9E5816}" type="parTrans" cxnId="{22BCCC2D-2C03-4413-A667-55BE8B2DFCB1}">
      <dgm:prSet/>
      <dgm:spPr/>
      <dgm:t>
        <a:bodyPr/>
        <a:lstStyle/>
        <a:p>
          <a:endParaRPr lang="en-US"/>
        </a:p>
      </dgm:t>
    </dgm:pt>
    <dgm:pt modelId="{E5525C87-ACD6-42DB-88A3-A33A98086C2E}" type="sibTrans" cxnId="{22BCCC2D-2C03-4413-A667-55BE8B2DFCB1}">
      <dgm:prSet/>
      <dgm:spPr/>
      <dgm:t>
        <a:bodyPr/>
        <a:lstStyle/>
        <a:p>
          <a:endParaRPr lang="en-US"/>
        </a:p>
      </dgm:t>
    </dgm:pt>
    <dgm:pt modelId="{2A6E7A2D-E263-4570-B3E4-F6A2E86D25B9}">
      <dgm:prSet/>
      <dgm:spPr/>
      <dgm:t>
        <a:bodyPr/>
        <a:lstStyle/>
        <a:p>
          <a:pPr>
            <a:defRPr b="1"/>
          </a:pPr>
          <a:r>
            <a:rPr lang="en-US"/>
            <a:t>2015</a:t>
          </a:r>
        </a:p>
      </dgm:t>
    </dgm:pt>
    <dgm:pt modelId="{6DE439B3-1E0B-44A4-B809-CD6231228103}" type="parTrans" cxnId="{3EE0CC35-CDC6-4BD5-8DC0-BEFEF56C5C36}">
      <dgm:prSet/>
      <dgm:spPr/>
      <dgm:t>
        <a:bodyPr/>
        <a:lstStyle/>
        <a:p>
          <a:endParaRPr lang="en-US"/>
        </a:p>
      </dgm:t>
    </dgm:pt>
    <dgm:pt modelId="{8842182A-C1CD-42C5-A1D6-2FE1A61A9C33}" type="sibTrans" cxnId="{3EE0CC35-CDC6-4BD5-8DC0-BEFEF56C5C36}">
      <dgm:prSet/>
      <dgm:spPr/>
      <dgm:t>
        <a:bodyPr/>
        <a:lstStyle/>
        <a:p>
          <a:endParaRPr lang="en-US"/>
        </a:p>
      </dgm:t>
    </dgm:pt>
    <dgm:pt modelId="{6502006B-E801-46C9-9986-54F43AC1FCED}">
      <dgm:prSet/>
      <dgm:spPr/>
      <dgm:t>
        <a:bodyPr/>
        <a:lstStyle/>
        <a:p>
          <a:r>
            <a:rPr lang="en-US"/>
            <a:t>WVU Officially Launched the first CRP-University sponsored two part time positions- Director &amp; Recovery Specialist</a:t>
          </a:r>
        </a:p>
      </dgm:t>
    </dgm:pt>
    <dgm:pt modelId="{400D471A-A9B1-403B-92CD-7C6368D3324D}" type="parTrans" cxnId="{253C3CBB-0CDF-482B-B89F-B03ABF6DCCCA}">
      <dgm:prSet/>
      <dgm:spPr/>
      <dgm:t>
        <a:bodyPr/>
        <a:lstStyle/>
        <a:p>
          <a:endParaRPr lang="en-US"/>
        </a:p>
      </dgm:t>
    </dgm:pt>
    <dgm:pt modelId="{FDA9B4DF-404B-4561-AB56-D98B10A5BE0B}" type="sibTrans" cxnId="{253C3CBB-0CDF-482B-B89F-B03ABF6DCCCA}">
      <dgm:prSet/>
      <dgm:spPr/>
      <dgm:t>
        <a:bodyPr/>
        <a:lstStyle/>
        <a:p>
          <a:endParaRPr lang="en-US"/>
        </a:p>
      </dgm:t>
    </dgm:pt>
    <dgm:pt modelId="{C5423B1B-D1FE-4D14-8A13-6FABDC455CED}">
      <dgm:prSet/>
      <dgm:spPr/>
      <dgm:t>
        <a:bodyPr/>
        <a:lstStyle/>
        <a:p>
          <a:pPr>
            <a:defRPr b="1"/>
          </a:pPr>
          <a:r>
            <a:rPr lang="en-US"/>
            <a:t>2016</a:t>
          </a:r>
        </a:p>
      </dgm:t>
    </dgm:pt>
    <dgm:pt modelId="{8B18A2DB-3AEF-4F3B-BF98-CEB19F3AB8CF}" type="parTrans" cxnId="{CAEBEDEF-B820-4D5F-B2AC-3F41E4CA92C3}">
      <dgm:prSet/>
      <dgm:spPr/>
      <dgm:t>
        <a:bodyPr/>
        <a:lstStyle/>
        <a:p>
          <a:endParaRPr lang="en-US"/>
        </a:p>
      </dgm:t>
    </dgm:pt>
    <dgm:pt modelId="{AE24D20E-B707-457E-8B53-7A0239CB4E4C}" type="sibTrans" cxnId="{CAEBEDEF-B820-4D5F-B2AC-3F41E4CA92C3}">
      <dgm:prSet/>
      <dgm:spPr/>
      <dgm:t>
        <a:bodyPr/>
        <a:lstStyle/>
        <a:p>
          <a:endParaRPr lang="en-US"/>
        </a:p>
      </dgm:t>
    </dgm:pt>
    <dgm:pt modelId="{2126E72D-4F5E-471C-8213-D3A534FEA3D5}">
      <dgm:prSet/>
      <dgm:spPr/>
      <dgm:t>
        <a:bodyPr/>
        <a:lstStyle/>
        <a:p>
          <a:r>
            <a:rPr lang="en-US"/>
            <a:t>WVU was given a dedicated space on campus=GROWTH</a:t>
          </a:r>
        </a:p>
      </dgm:t>
    </dgm:pt>
    <dgm:pt modelId="{FAC371C9-B89B-45CE-BF7D-288BF656857F}" type="parTrans" cxnId="{B4F0F502-A4A6-4E6D-B61E-6631D567A33C}">
      <dgm:prSet/>
      <dgm:spPr/>
      <dgm:t>
        <a:bodyPr/>
        <a:lstStyle/>
        <a:p>
          <a:endParaRPr lang="en-US"/>
        </a:p>
      </dgm:t>
    </dgm:pt>
    <dgm:pt modelId="{84ACCD37-2B58-4169-AAE9-8C40FAD5D886}" type="sibTrans" cxnId="{B4F0F502-A4A6-4E6D-B61E-6631D567A33C}">
      <dgm:prSet/>
      <dgm:spPr/>
      <dgm:t>
        <a:bodyPr/>
        <a:lstStyle/>
        <a:p>
          <a:endParaRPr lang="en-US"/>
        </a:p>
      </dgm:t>
    </dgm:pt>
    <dgm:pt modelId="{0453EE6E-D2F0-4AD0-9880-64BD028A7ED8}">
      <dgm:prSet/>
      <dgm:spPr/>
      <dgm:t>
        <a:bodyPr/>
        <a:lstStyle/>
        <a:p>
          <a:pPr>
            <a:defRPr b="1"/>
          </a:pPr>
          <a:r>
            <a:rPr lang="en-US"/>
            <a:t>2018</a:t>
          </a:r>
        </a:p>
      </dgm:t>
    </dgm:pt>
    <dgm:pt modelId="{369D0FF9-D5E7-41B6-B0F3-9D251CBA4655}" type="parTrans" cxnId="{D72B14AF-1030-4AB4-880A-626C297F030F}">
      <dgm:prSet/>
      <dgm:spPr/>
      <dgm:t>
        <a:bodyPr/>
        <a:lstStyle/>
        <a:p>
          <a:endParaRPr lang="en-US"/>
        </a:p>
      </dgm:t>
    </dgm:pt>
    <dgm:pt modelId="{6AFF72C7-E799-44CC-9EDE-77150A612F4D}" type="sibTrans" cxnId="{D72B14AF-1030-4AB4-880A-626C297F030F}">
      <dgm:prSet/>
      <dgm:spPr/>
      <dgm:t>
        <a:bodyPr/>
        <a:lstStyle/>
        <a:p>
          <a:endParaRPr lang="en-US"/>
        </a:p>
      </dgm:t>
    </dgm:pt>
    <dgm:pt modelId="{51977D56-0624-437A-8F8E-6D99055989E6}">
      <dgm:prSet/>
      <dgm:spPr/>
      <dgm:t>
        <a:bodyPr/>
        <a:lstStyle/>
        <a:p>
          <a:r>
            <a:rPr lang="en-US"/>
            <a:t>State Funds from WV Legislature through WV ODCP</a:t>
          </a:r>
        </a:p>
      </dgm:t>
    </dgm:pt>
    <dgm:pt modelId="{9B2901A2-A987-46B8-912F-D76F6D85662E}" type="parTrans" cxnId="{F9C63757-619C-4E56-9CB5-A1F396824E17}">
      <dgm:prSet/>
      <dgm:spPr/>
      <dgm:t>
        <a:bodyPr/>
        <a:lstStyle/>
        <a:p>
          <a:endParaRPr lang="en-US"/>
        </a:p>
      </dgm:t>
    </dgm:pt>
    <dgm:pt modelId="{FCB2DE2A-A720-42DA-9225-36F791F6073E}" type="sibTrans" cxnId="{F9C63757-619C-4E56-9CB5-A1F396824E17}">
      <dgm:prSet/>
      <dgm:spPr/>
      <dgm:t>
        <a:bodyPr/>
        <a:lstStyle/>
        <a:p>
          <a:endParaRPr lang="en-US"/>
        </a:p>
      </dgm:t>
    </dgm:pt>
    <dgm:pt modelId="{3AC0C955-4EAD-4EE5-9239-9D9307B2D603}">
      <dgm:prSet/>
      <dgm:spPr/>
      <dgm:t>
        <a:bodyPr/>
        <a:lstStyle/>
        <a:p>
          <a:r>
            <a:rPr lang="en-US"/>
            <a:t>5 schools were awarded nearly 100,000</a:t>
          </a:r>
        </a:p>
      </dgm:t>
    </dgm:pt>
    <dgm:pt modelId="{8DA36687-0233-46D6-BCF0-21A28A5203D0}" type="parTrans" cxnId="{5976DE34-C67A-46ED-9452-118A1E022AC6}">
      <dgm:prSet/>
      <dgm:spPr/>
      <dgm:t>
        <a:bodyPr/>
        <a:lstStyle/>
        <a:p>
          <a:endParaRPr lang="en-US"/>
        </a:p>
      </dgm:t>
    </dgm:pt>
    <dgm:pt modelId="{FC26C4E2-1E74-48DE-81CE-04CB8E9ADD90}" type="sibTrans" cxnId="{5976DE34-C67A-46ED-9452-118A1E022AC6}">
      <dgm:prSet/>
      <dgm:spPr/>
      <dgm:t>
        <a:bodyPr/>
        <a:lstStyle/>
        <a:p>
          <a:endParaRPr lang="en-US"/>
        </a:p>
      </dgm:t>
    </dgm:pt>
    <dgm:pt modelId="{F8314250-3013-4DE8-971C-B8EFA008F3F6}">
      <dgm:prSet/>
      <dgm:spPr/>
      <dgm:t>
        <a:bodyPr/>
        <a:lstStyle/>
        <a:p>
          <a:r>
            <a:rPr lang="en-US"/>
            <a:t>WVU, Marshall, WVSU, BridgeValley, Fairmont State University </a:t>
          </a:r>
        </a:p>
      </dgm:t>
    </dgm:pt>
    <dgm:pt modelId="{E05D7056-8A08-4FD6-A93B-0D59C8785380}" type="parTrans" cxnId="{1D98F5AB-3253-4AFE-B37F-3FB15F51FE55}">
      <dgm:prSet/>
      <dgm:spPr/>
      <dgm:t>
        <a:bodyPr/>
        <a:lstStyle/>
        <a:p>
          <a:endParaRPr lang="en-US"/>
        </a:p>
      </dgm:t>
    </dgm:pt>
    <dgm:pt modelId="{3D2FAD1C-852D-4A70-A3B0-FB5F7C13B6B6}" type="sibTrans" cxnId="{1D98F5AB-3253-4AFE-B37F-3FB15F51FE55}">
      <dgm:prSet/>
      <dgm:spPr/>
      <dgm:t>
        <a:bodyPr/>
        <a:lstStyle/>
        <a:p>
          <a:endParaRPr lang="en-US"/>
        </a:p>
      </dgm:t>
    </dgm:pt>
    <dgm:pt modelId="{01B449B7-907E-4875-94EB-A8B1014DDB64}">
      <dgm:prSet/>
      <dgm:spPr/>
      <dgm:t>
        <a:bodyPr/>
        <a:lstStyle/>
        <a:p>
          <a:pPr>
            <a:defRPr b="1"/>
          </a:pPr>
          <a:r>
            <a:rPr lang="en-US"/>
            <a:t>2019</a:t>
          </a:r>
        </a:p>
      </dgm:t>
    </dgm:pt>
    <dgm:pt modelId="{42C0B7D9-70AA-4BC3-BF5D-EAFBBDEBFE32}" type="parTrans" cxnId="{35B135B1-1B0B-4ECF-AEB5-BF3A34EF4336}">
      <dgm:prSet/>
      <dgm:spPr/>
      <dgm:t>
        <a:bodyPr/>
        <a:lstStyle/>
        <a:p>
          <a:endParaRPr lang="en-US"/>
        </a:p>
      </dgm:t>
    </dgm:pt>
    <dgm:pt modelId="{8DE19349-8769-430E-91CD-92B4F65B1E60}" type="sibTrans" cxnId="{35B135B1-1B0B-4ECF-AEB5-BF3A34EF4336}">
      <dgm:prSet/>
      <dgm:spPr/>
      <dgm:t>
        <a:bodyPr/>
        <a:lstStyle/>
        <a:p>
          <a:endParaRPr lang="en-US"/>
        </a:p>
      </dgm:t>
    </dgm:pt>
    <dgm:pt modelId="{1980D30E-9F8E-489C-BCE0-F398DCC6C72C}">
      <dgm:prSet/>
      <dgm:spPr/>
      <dgm:t>
        <a:bodyPr/>
        <a:lstStyle/>
        <a:p>
          <a:r>
            <a:rPr lang="en-US"/>
            <a:t>SOR Funds for SWVCRN, Renewal of state funds to 4 schools</a:t>
          </a:r>
        </a:p>
      </dgm:t>
    </dgm:pt>
    <dgm:pt modelId="{BDD9E889-0958-499B-B516-EBDA994CD265}" type="parTrans" cxnId="{825CDBF7-BE62-4C93-B9AA-FBB782D55517}">
      <dgm:prSet/>
      <dgm:spPr/>
      <dgm:t>
        <a:bodyPr/>
        <a:lstStyle/>
        <a:p>
          <a:endParaRPr lang="en-US"/>
        </a:p>
      </dgm:t>
    </dgm:pt>
    <dgm:pt modelId="{E026DF5D-E39D-4C62-B7E0-7CD50891E47D}" type="sibTrans" cxnId="{825CDBF7-BE62-4C93-B9AA-FBB782D55517}">
      <dgm:prSet/>
      <dgm:spPr/>
      <dgm:t>
        <a:bodyPr/>
        <a:lstStyle/>
        <a:p>
          <a:endParaRPr lang="en-US"/>
        </a:p>
      </dgm:t>
    </dgm:pt>
    <dgm:pt modelId="{8211BAB2-D105-49AC-B7B0-2A2FDB9C9315}">
      <dgm:prSet/>
      <dgm:spPr/>
      <dgm:t>
        <a:bodyPr/>
        <a:lstStyle/>
        <a:p>
          <a:pPr>
            <a:defRPr b="1"/>
          </a:pPr>
          <a:r>
            <a:rPr lang="en-US" dirty="0"/>
            <a:t>2020/2021</a:t>
          </a:r>
        </a:p>
      </dgm:t>
    </dgm:pt>
    <dgm:pt modelId="{1221C69F-806E-451F-ACEE-4B84668B6B0D}" type="parTrans" cxnId="{542D09F4-CEF4-4F6C-B035-F229254928B2}">
      <dgm:prSet/>
      <dgm:spPr/>
      <dgm:t>
        <a:bodyPr/>
        <a:lstStyle/>
        <a:p>
          <a:endParaRPr lang="en-US"/>
        </a:p>
      </dgm:t>
    </dgm:pt>
    <dgm:pt modelId="{AAE52F02-951E-47AE-8688-BF1BD1F7C0DF}" type="sibTrans" cxnId="{542D09F4-CEF4-4F6C-B035-F229254928B2}">
      <dgm:prSet/>
      <dgm:spPr/>
      <dgm:t>
        <a:bodyPr/>
        <a:lstStyle/>
        <a:p>
          <a:endParaRPr lang="en-US"/>
        </a:p>
      </dgm:t>
    </dgm:pt>
    <dgm:pt modelId="{E3378FCD-A48E-4E14-B3AC-51E1B428B73E}">
      <dgm:prSet/>
      <dgm:spPr/>
      <dgm:t>
        <a:bodyPr/>
        <a:lstStyle/>
        <a:p>
          <a:r>
            <a:rPr lang="en-US"/>
            <a:t>Continuation of ODCP Grants</a:t>
          </a:r>
        </a:p>
      </dgm:t>
    </dgm:pt>
    <dgm:pt modelId="{5E26E5AB-4352-49E5-8B8D-6BE7B37EC98B}" type="parTrans" cxnId="{57D4E9B4-75A0-4485-A1DD-531CA7E2E2E4}">
      <dgm:prSet/>
      <dgm:spPr/>
      <dgm:t>
        <a:bodyPr/>
        <a:lstStyle/>
        <a:p>
          <a:endParaRPr lang="en-US"/>
        </a:p>
      </dgm:t>
    </dgm:pt>
    <dgm:pt modelId="{0CBC2954-2246-409B-A276-C0F19A2186DE}" type="sibTrans" cxnId="{57D4E9B4-75A0-4485-A1DD-531CA7E2E2E4}">
      <dgm:prSet/>
      <dgm:spPr/>
      <dgm:t>
        <a:bodyPr/>
        <a:lstStyle/>
        <a:p>
          <a:endParaRPr lang="en-US"/>
        </a:p>
      </dgm:t>
    </dgm:pt>
    <dgm:pt modelId="{534918E0-C841-4E05-B259-DE8D147A9536}">
      <dgm:prSet/>
      <dgm:spPr/>
      <dgm:t>
        <a:bodyPr/>
        <a:lstStyle/>
        <a:p>
          <a:r>
            <a:rPr lang="en-US"/>
            <a:t>Additional funds from ODCP</a:t>
          </a:r>
        </a:p>
      </dgm:t>
    </dgm:pt>
    <dgm:pt modelId="{A1DF4EE2-4DD2-4F3F-9B35-A5EFBD2A6950}" type="parTrans" cxnId="{F9DD0369-2612-4571-BD8D-4709A1717A3E}">
      <dgm:prSet/>
      <dgm:spPr/>
      <dgm:t>
        <a:bodyPr/>
        <a:lstStyle/>
        <a:p>
          <a:endParaRPr lang="en-US"/>
        </a:p>
      </dgm:t>
    </dgm:pt>
    <dgm:pt modelId="{0B4E87F1-77C8-4472-8CB6-87364763CA95}" type="sibTrans" cxnId="{F9DD0369-2612-4571-BD8D-4709A1717A3E}">
      <dgm:prSet/>
      <dgm:spPr/>
      <dgm:t>
        <a:bodyPr/>
        <a:lstStyle/>
        <a:p>
          <a:endParaRPr lang="en-US"/>
        </a:p>
      </dgm:t>
    </dgm:pt>
    <dgm:pt modelId="{8180D657-F073-451B-90FD-EE4CC5E586D4}">
      <dgm:prSet/>
      <dgm:spPr/>
      <dgm:t>
        <a:bodyPr/>
        <a:lstStyle/>
        <a:p>
          <a:r>
            <a:rPr lang="en-US"/>
            <a:t>Continuation of SOR funds for WVCRN</a:t>
          </a:r>
        </a:p>
      </dgm:t>
    </dgm:pt>
    <dgm:pt modelId="{42F93CD4-BC66-461E-8CD6-064A81184CB2}" type="parTrans" cxnId="{7F90B9B4-AF55-4F54-A2B5-E427436E0DA2}">
      <dgm:prSet/>
      <dgm:spPr/>
      <dgm:t>
        <a:bodyPr/>
        <a:lstStyle/>
        <a:p>
          <a:endParaRPr lang="en-US"/>
        </a:p>
      </dgm:t>
    </dgm:pt>
    <dgm:pt modelId="{D84E5421-F657-47A9-B2C9-199A6736B153}" type="sibTrans" cxnId="{7F90B9B4-AF55-4F54-A2B5-E427436E0DA2}">
      <dgm:prSet/>
      <dgm:spPr/>
      <dgm:t>
        <a:bodyPr/>
        <a:lstStyle/>
        <a:p>
          <a:endParaRPr lang="en-US"/>
        </a:p>
      </dgm:t>
    </dgm:pt>
    <dgm:pt modelId="{48C97E49-8EAC-462B-96A9-62C4B2D4994A}">
      <dgm:prSet/>
      <dgm:spPr/>
      <dgm:t>
        <a:bodyPr/>
        <a:lstStyle/>
        <a:p>
          <a:endParaRPr lang="en-US" dirty="0"/>
        </a:p>
      </dgm:t>
    </dgm:pt>
    <dgm:pt modelId="{EB616FE5-516E-400B-BFF6-DCD7C340ABA9}" type="parTrans" cxnId="{37DB7B31-9189-4B9F-B457-AFCE075C6290}">
      <dgm:prSet/>
      <dgm:spPr/>
      <dgm:t>
        <a:bodyPr/>
        <a:lstStyle/>
        <a:p>
          <a:endParaRPr lang="en-US"/>
        </a:p>
      </dgm:t>
    </dgm:pt>
    <dgm:pt modelId="{24EA4A04-B3EF-456B-9D68-7D3CD1CE67FF}" type="sibTrans" cxnId="{37DB7B31-9189-4B9F-B457-AFCE075C6290}">
      <dgm:prSet/>
      <dgm:spPr/>
      <dgm:t>
        <a:bodyPr/>
        <a:lstStyle/>
        <a:p>
          <a:endParaRPr lang="en-US"/>
        </a:p>
      </dgm:t>
    </dgm:pt>
    <dgm:pt modelId="{DC973024-94CD-4948-91CC-A4C584523674}" type="pres">
      <dgm:prSet presAssocID="{BF233901-E667-4465-AED0-178EB08BFE24}" presName="root" presStyleCnt="0">
        <dgm:presLayoutVars>
          <dgm:chMax/>
          <dgm:chPref/>
          <dgm:animLvl val="lvl"/>
        </dgm:presLayoutVars>
      </dgm:prSet>
      <dgm:spPr/>
    </dgm:pt>
    <dgm:pt modelId="{ECFA966A-2B7A-4DBA-B43F-5268A31E6C03}" type="pres">
      <dgm:prSet presAssocID="{BF233901-E667-4465-AED0-178EB08BFE24}" presName="divider" presStyleLbl="fgAcc1" presStyleIdx="0" presStyleCnt="1"/>
      <dgm:spPr/>
    </dgm:pt>
    <dgm:pt modelId="{5EB5B2C3-C07E-41AA-BF43-80AF4093F54E}" type="pres">
      <dgm:prSet presAssocID="{BF233901-E667-4465-AED0-178EB08BFE24}" presName="nodes" presStyleCnt="0">
        <dgm:presLayoutVars>
          <dgm:chMax/>
          <dgm:chPref/>
          <dgm:animLvl val="lvl"/>
        </dgm:presLayoutVars>
      </dgm:prSet>
      <dgm:spPr/>
    </dgm:pt>
    <dgm:pt modelId="{4942228E-8559-416F-A081-7523A725055A}" type="pres">
      <dgm:prSet presAssocID="{237E1FCA-B727-49F3-9A87-E634FD8F7777}" presName="composite" presStyleCnt="0"/>
      <dgm:spPr/>
    </dgm:pt>
    <dgm:pt modelId="{A97BE770-B0BB-4AEA-BC0D-84572F92A325}" type="pres">
      <dgm:prSet presAssocID="{237E1FCA-B727-49F3-9A87-E634FD8F7777}" presName="L1TextContainer" presStyleLbl="alignNode1" presStyleIdx="0" presStyleCnt="6">
        <dgm:presLayoutVars>
          <dgm:chMax val="1"/>
          <dgm:chPref val="1"/>
          <dgm:bulletEnabled val="1"/>
        </dgm:presLayoutVars>
      </dgm:prSet>
      <dgm:spPr/>
    </dgm:pt>
    <dgm:pt modelId="{0D5A14FA-C46D-4EC1-94B2-D76D2170034D}" type="pres">
      <dgm:prSet presAssocID="{237E1FCA-B727-49F3-9A87-E634FD8F7777}" presName="L2TextContainerWrapper" presStyleCnt="0">
        <dgm:presLayoutVars>
          <dgm:bulletEnabled val="1"/>
        </dgm:presLayoutVars>
      </dgm:prSet>
      <dgm:spPr/>
    </dgm:pt>
    <dgm:pt modelId="{F06ECC5C-DFE7-4125-A7ED-2CD837B40A26}" type="pres">
      <dgm:prSet presAssocID="{237E1FCA-B727-49F3-9A87-E634FD8F7777}" presName="L2TextContainer" presStyleLbl="bgAccFollowNode1" presStyleIdx="0" presStyleCnt="6"/>
      <dgm:spPr/>
    </dgm:pt>
    <dgm:pt modelId="{E1AAEF69-EC9A-4123-BBFE-B13A06A74D16}" type="pres">
      <dgm:prSet presAssocID="{237E1FCA-B727-49F3-9A87-E634FD8F7777}" presName="FlexibleEmptyPlaceHolder" presStyleCnt="0"/>
      <dgm:spPr/>
    </dgm:pt>
    <dgm:pt modelId="{C54FD6B3-3000-41F9-AB85-D6D5CC3E48EE}" type="pres">
      <dgm:prSet presAssocID="{237E1FCA-B727-49F3-9A87-E634FD8F7777}" presName="ConnectLine" presStyleLbl="sibTrans1D1" presStyleIdx="0" presStyleCnt="6"/>
      <dgm:spPr/>
    </dgm:pt>
    <dgm:pt modelId="{C6AA12D1-3E7A-4E04-93EC-184EE45BCD3E}" type="pres">
      <dgm:prSet presAssocID="{237E1FCA-B727-49F3-9A87-E634FD8F7777}" presName="ConnectorPoint" presStyleLbl="node1" presStyleIdx="0" presStyleCnt="6"/>
      <dgm:spPr>
        <a:solidFill>
          <a:schemeClr val="accent2">
            <a:hueOff val="0"/>
            <a:satOff val="0"/>
            <a:lumOff val="0"/>
            <a:alphaOff val="0"/>
          </a:schemeClr>
        </a:solidFill>
        <a:ln w="6350" cap="rnd" cmpd="sng" algn="ctr">
          <a:solidFill>
            <a:schemeClr val="lt1">
              <a:hueOff val="0"/>
              <a:satOff val="0"/>
              <a:lumOff val="0"/>
              <a:alphaOff val="0"/>
            </a:schemeClr>
          </a:solidFill>
          <a:prstDash val="solid"/>
        </a:ln>
        <a:effectLst/>
      </dgm:spPr>
    </dgm:pt>
    <dgm:pt modelId="{7AA0BD7A-5F2B-4816-BA53-D6BEB4CC344C}" type="pres">
      <dgm:prSet presAssocID="{237E1FCA-B727-49F3-9A87-E634FD8F7777}" presName="EmptyPlaceHolder" presStyleCnt="0"/>
      <dgm:spPr/>
    </dgm:pt>
    <dgm:pt modelId="{EEF552C4-CD4F-4C55-AA6B-6561E771B38B}" type="pres">
      <dgm:prSet presAssocID="{7E1F9B2F-06BB-4362-BCB6-E868BD428D9C}" presName="spaceBetweenRectangles" presStyleCnt="0"/>
      <dgm:spPr/>
    </dgm:pt>
    <dgm:pt modelId="{27EFE042-DB3E-48E6-A272-62CB765FE1D8}" type="pres">
      <dgm:prSet presAssocID="{2A6E7A2D-E263-4570-B3E4-F6A2E86D25B9}" presName="composite" presStyleCnt="0"/>
      <dgm:spPr/>
    </dgm:pt>
    <dgm:pt modelId="{E9D3BEF4-B79A-42D0-8CFD-410E9534CF07}" type="pres">
      <dgm:prSet presAssocID="{2A6E7A2D-E263-4570-B3E4-F6A2E86D25B9}" presName="L1TextContainer" presStyleLbl="alignNode1" presStyleIdx="1" presStyleCnt="6">
        <dgm:presLayoutVars>
          <dgm:chMax val="1"/>
          <dgm:chPref val="1"/>
          <dgm:bulletEnabled val="1"/>
        </dgm:presLayoutVars>
      </dgm:prSet>
      <dgm:spPr/>
    </dgm:pt>
    <dgm:pt modelId="{2B2CCFC0-F7B0-4A25-8890-35C689A5E6C0}" type="pres">
      <dgm:prSet presAssocID="{2A6E7A2D-E263-4570-B3E4-F6A2E86D25B9}" presName="L2TextContainerWrapper" presStyleCnt="0">
        <dgm:presLayoutVars>
          <dgm:bulletEnabled val="1"/>
        </dgm:presLayoutVars>
      </dgm:prSet>
      <dgm:spPr/>
    </dgm:pt>
    <dgm:pt modelId="{7AF07717-D366-466C-B83F-3D3678D8BB3F}" type="pres">
      <dgm:prSet presAssocID="{2A6E7A2D-E263-4570-B3E4-F6A2E86D25B9}" presName="L2TextContainer" presStyleLbl="bgAccFollowNode1" presStyleIdx="1" presStyleCnt="6"/>
      <dgm:spPr/>
    </dgm:pt>
    <dgm:pt modelId="{91F28F5B-3156-4024-ACF6-57C99238FC3E}" type="pres">
      <dgm:prSet presAssocID="{2A6E7A2D-E263-4570-B3E4-F6A2E86D25B9}" presName="FlexibleEmptyPlaceHolder" presStyleCnt="0"/>
      <dgm:spPr/>
    </dgm:pt>
    <dgm:pt modelId="{6CB7CE4D-9AA0-4D58-B2C4-AB0D860DF3A7}" type="pres">
      <dgm:prSet presAssocID="{2A6E7A2D-E263-4570-B3E4-F6A2E86D25B9}" presName="ConnectLine" presStyleLbl="sibTrans1D1" presStyleIdx="1" presStyleCnt="6"/>
      <dgm:spPr/>
    </dgm:pt>
    <dgm:pt modelId="{E95FB06D-4B56-473F-BB09-575CDBC1412A}" type="pres">
      <dgm:prSet presAssocID="{2A6E7A2D-E263-4570-B3E4-F6A2E86D25B9}" presName="ConnectorPoint" presStyleLbl="node1" presStyleIdx="1" presStyleCnt="6"/>
      <dgm:spPr>
        <a:solidFill>
          <a:schemeClr val="accent3">
            <a:hueOff val="0"/>
            <a:satOff val="0"/>
            <a:lumOff val="0"/>
            <a:alphaOff val="0"/>
          </a:schemeClr>
        </a:solidFill>
        <a:ln w="6350" cap="rnd" cmpd="sng" algn="ctr">
          <a:solidFill>
            <a:schemeClr val="lt1">
              <a:hueOff val="0"/>
              <a:satOff val="0"/>
              <a:lumOff val="0"/>
              <a:alphaOff val="0"/>
            </a:schemeClr>
          </a:solidFill>
          <a:prstDash val="solid"/>
        </a:ln>
        <a:effectLst/>
      </dgm:spPr>
    </dgm:pt>
    <dgm:pt modelId="{530446F5-A68B-44A5-A09C-E5C0EA17E03A}" type="pres">
      <dgm:prSet presAssocID="{2A6E7A2D-E263-4570-B3E4-F6A2E86D25B9}" presName="EmptyPlaceHolder" presStyleCnt="0"/>
      <dgm:spPr/>
    </dgm:pt>
    <dgm:pt modelId="{9732CC9B-65B4-40BB-940E-86C3F6D6FB49}" type="pres">
      <dgm:prSet presAssocID="{8842182A-C1CD-42C5-A1D6-2FE1A61A9C33}" presName="spaceBetweenRectangles" presStyleCnt="0"/>
      <dgm:spPr/>
    </dgm:pt>
    <dgm:pt modelId="{A8687C62-C304-4293-9AC1-E974AB9AC140}" type="pres">
      <dgm:prSet presAssocID="{C5423B1B-D1FE-4D14-8A13-6FABDC455CED}" presName="composite" presStyleCnt="0"/>
      <dgm:spPr/>
    </dgm:pt>
    <dgm:pt modelId="{4C15C513-43B7-4C8E-B689-7AA4290B60AC}" type="pres">
      <dgm:prSet presAssocID="{C5423B1B-D1FE-4D14-8A13-6FABDC455CED}" presName="L1TextContainer" presStyleLbl="alignNode1" presStyleIdx="2" presStyleCnt="6">
        <dgm:presLayoutVars>
          <dgm:chMax val="1"/>
          <dgm:chPref val="1"/>
          <dgm:bulletEnabled val="1"/>
        </dgm:presLayoutVars>
      </dgm:prSet>
      <dgm:spPr/>
    </dgm:pt>
    <dgm:pt modelId="{379A639D-0DA6-49B8-8EDD-85C4E5D7DABC}" type="pres">
      <dgm:prSet presAssocID="{C5423B1B-D1FE-4D14-8A13-6FABDC455CED}" presName="L2TextContainerWrapper" presStyleCnt="0">
        <dgm:presLayoutVars>
          <dgm:bulletEnabled val="1"/>
        </dgm:presLayoutVars>
      </dgm:prSet>
      <dgm:spPr/>
    </dgm:pt>
    <dgm:pt modelId="{A588725D-6794-4401-ADD6-BDAC7342FBD4}" type="pres">
      <dgm:prSet presAssocID="{C5423B1B-D1FE-4D14-8A13-6FABDC455CED}" presName="L2TextContainer" presStyleLbl="bgAccFollowNode1" presStyleIdx="2" presStyleCnt="6"/>
      <dgm:spPr/>
    </dgm:pt>
    <dgm:pt modelId="{8BA45C55-846B-480A-9EF9-0A0E0368DB94}" type="pres">
      <dgm:prSet presAssocID="{C5423B1B-D1FE-4D14-8A13-6FABDC455CED}" presName="FlexibleEmptyPlaceHolder" presStyleCnt="0"/>
      <dgm:spPr/>
    </dgm:pt>
    <dgm:pt modelId="{EE82F9A9-AA9E-49BA-9DE0-C9499D5782D5}" type="pres">
      <dgm:prSet presAssocID="{C5423B1B-D1FE-4D14-8A13-6FABDC455CED}" presName="ConnectLine" presStyleLbl="sibTrans1D1" presStyleIdx="2" presStyleCnt="6"/>
      <dgm:spPr/>
    </dgm:pt>
    <dgm:pt modelId="{255D8C19-DA3D-458A-9739-C5141FFFDCB4}" type="pres">
      <dgm:prSet presAssocID="{C5423B1B-D1FE-4D14-8A13-6FABDC455CED}" presName="ConnectorPoint" presStyleLbl="node1" presStyleIdx="2" presStyleCnt="6"/>
      <dgm:spPr>
        <a:solidFill>
          <a:schemeClr val="accent4">
            <a:hueOff val="0"/>
            <a:satOff val="0"/>
            <a:lumOff val="0"/>
            <a:alphaOff val="0"/>
          </a:schemeClr>
        </a:solidFill>
        <a:ln w="6350" cap="rnd" cmpd="sng" algn="ctr">
          <a:solidFill>
            <a:schemeClr val="lt1">
              <a:hueOff val="0"/>
              <a:satOff val="0"/>
              <a:lumOff val="0"/>
              <a:alphaOff val="0"/>
            </a:schemeClr>
          </a:solidFill>
          <a:prstDash val="solid"/>
        </a:ln>
        <a:effectLst/>
      </dgm:spPr>
    </dgm:pt>
    <dgm:pt modelId="{B0D022A9-97EF-4855-9B8D-E690F88770BF}" type="pres">
      <dgm:prSet presAssocID="{C5423B1B-D1FE-4D14-8A13-6FABDC455CED}" presName="EmptyPlaceHolder" presStyleCnt="0"/>
      <dgm:spPr/>
    </dgm:pt>
    <dgm:pt modelId="{44CB59B2-5D2C-4BC6-B2C8-9F8B48657A6F}" type="pres">
      <dgm:prSet presAssocID="{AE24D20E-B707-457E-8B53-7A0239CB4E4C}" presName="spaceBetweenRectangles" presStyleCnt="0"/>
      <dgm:spPr/>
    </dgm:pt>
    <dgm:pt modelId="{7CEEFD59-B901-4A63-8C49-CD6C89275F42}" type="pres">
      <dgm:prSet presAssocID="{0453EE6E-D2F0-4AD0-9880-64BD028A7ED8}" presName="composite" presStyleCnt="0"/>
      <dgm:spPr/>
    </dgm:pt>
    <dgm:pt modelId="{54D48268-8BB6-46F3-AC90-9ED428A8CA00}" type="pres">
      <dgm:prSet presAssocID="{0453EE6E-D2F0-4AD0-9880-64BD028A7ED8}" presName="L1TextContainer" presStyleLbl="alignNode1" presStyleIdx="3" presStyleCnt="6">
        <dgm:presLayoutVars>
          <dgm:chMax val="1"/>
          <dgm:chPref val="1"/>
          <dgm:bulletEnabled val="1"/>
        </dgm:presLayoutVars>
      </dgm:prSet>
      <dgm:spPr/>
    </dgm:pt>
    <dgm:pt modelId="{7845E4E3-874F-433E-B060-F031AF57F829}" type="pres">
      <dgm:prSet presAssocID="{0453EE6E-D2F0-4AD0-9880-64BD028A7ED8}" presName="L2TextContainerWrapper" presStyleCnt="0">
        <dgm:presLayoutVars>
          <dgm:bulletEnabled val="1"/>
        </dgm:presLayoutVars>
      </dgm:prSet>
      <dgm:spPr/>
    </dgm:pt>
    <dgm:pt modelId="{0A202F8F-CA1B-4AFA-BC3E-FF2F8FC59D0B}" type="pres">
      <dgm:prSet presAssocID="{0453EE6E-D2F0-4AD0-9880-64BD028A7ED8}" presName="L2TextContainer" presStyleLbl="bgAccFollowNode1" presStyleIdx="3" presStyleCnt="6"/>
      <dgm:spPr/>
    </dgm:pt>
    <dgm:pt modelId="{03263485-447F-41CB-9090-BBA394E79516}" type="pres">
      <dgm:prSet presAssocID="{0453EE6E-D2F0-4AD0-9880-64BD028A7ED8}" presName="FlexibleEmptyPlaceHolder" presStyleCnt="0"/>
      <dgm:spPr/>
    </dgm:pt>
    <dgm:pt modelId="{98C1B628-5D70-4C7B-83A9-86218D3810AD}" type="pres">
      <dgm:prSet presAssocID="{0453EE6E-D2F0-4AD0-9880-64BD028A7ED8}" presName="ConnectLine" presStyleLbl="sibTrans1D1" presStyleIdx="3" presStyleCnt="6"/>
      <dgm:spPr/>
    </dgm:pt>
    <dgm:pt modelId="{91DD8354-BFD6-434C-A62C-DE8D67D55D82}" type="pres">
      <dgm:prSet presAssocID="{0453EE6E-D2F0-4AD0-9880-64BD028A7ED8}" presName="ConnectorPoint" presStyleLbl="node1" presStyleIdx="3" presStyleCnt="6"/>
      <dgm:spPr>
        <a:solidFill>
          <a:schemeClr val="accent5">
            <a:hueOff val="0"/>
            <a:satOff val="0"/>
            <a:lumOff val="0"/>
            <a:alphaOff val="0"/>
          </a:schemeClr>
        </a:solidFill>
        <a:ln w="6350" cap="rnd" cmpd="sng" algn="ctr">
          <a:solidFill>
            <a:schemeClr val="lt1">
              <a:hueOff val="0"/>
              <a:satOff val="0"/>
              <a:lumOff val="0"/>
              <a:alphaOff val="0"/>
            </a:schemeClr>
          </a:solidFill>
          <a:prstDash val="solid"/>
        </a:ln>
        <a:effectLst/>
      </dgm:spPr>
    </dgm:pt>
    <dgm:pt modelId="{DFF46FC8-A5F7-4C0E-9B9A-CB56C91A252D}" type="pres">
      <dgm:prSet presAssocID="{0453EE6E-D2F0-4AD0-9880-64BD028A7ED8}" presName="EmptyPlaceHolder" presStyleCnt="0"/>
      <dgm:spPr/>
    </dgm:pt>
    <dgm:pt modelId="{FC0EE56A-01FA-464D-9583-E22B9ED54BA8}" type="pres">
      <dgm:prSet presAssocID="{6AFF72C7-E799-44CC-9EDE-77150A612F4D}" presName="spaceBetweenRectangles" presStyleCnt="0"/>
      <dgm:spPr/>
    </dgm:pt>
    <dgm:pt modelId="{87933C76-245A-4EEA-A7D0-D340CF69A881}" type="pres">
      <dgm:prSet presAssocID="{01B449B7-907E-4875-94EB-A8B1014DDB64}" presName="composite" presStyleCnt="0"/>
      <dgm:spPr/>
    </dgm:pt>
    <dgm:pt modelId="{7769862E-E07D-4FDB-ACBA-95CACBED46D8}" type="pres">
      <dgm:prSet presAssocID="{01B449B7-907E-4875-94EB-A8B1014DDB64}" presName="L1TextContainer" presStyleLbl="alignNode1" presStyleIdx="4" presStyleCnt="6">
        <dgm:presLayoutVars>
          <dgm:chMax val="1"/>
          <dgm:chPref val="1"/>
          <dgm:bulletEnabled val="1"/>
        </dgm:presLayoutVars>
      </dgm:prSet>
      <dgm:spPr/>
    </dgm:pt>
    <dgm:pt modelId="{397392F2-A4C2-41A1-8053-11BD1D674FA0}" type="pres">
      <dgm:prSet presAssocID="{01B449B7-907E-4875-94EB-A8B1014DDB64}" presName="L2TextContainerWrapper" presStyleCnt="0">
        <dgm:presLayoutVars>
          <dgm:bulletEnabled val="1"/>
        </dgm:presLayoutVars>
      </dgm:prSet>
      <dgm:spPr/>
    </dgm:pt>
    <dgm:pt modelId="{4ED3587F-AEEC-4160-9DA3-4D8EFDCA5CF3}" type="pres">
      <dgm:prSet presAssocID="{01B449B7-907E-4875-94EB-A8B1014DDB64}" presName="L2TextContainer" presStyleLbl="bgAccFollowNode1" presStyleIdx="4" presStyleCnt="6"/>
      <dgm:spPr/>
    </dgm:pt>
    <dgm:pt modelId="{892CD60E-2A71-422A-8F09-2E3DD2084857}" type="pres">
      <dgm:prSet presAssocID="{01B449B7-907E-4875-94EB-A8B1014DDB64}" presName="FlexibleEmptyPlaceHolder" presStyleCnt="0"/>
      <dgm:spPr/>
    </dgm:pt>
    <dgm:pt modelId="{6AC09F35-B094-4EF3-9414-ECC98E1B5CBE}" type="pres">
      <dgm:prSet presAssocID="{01B449B7-907E-4875-94EB-A8B1014DDB64}" presName="ConnectLine" presStyleLbl="sibTrans1D1" presStyleIdx="4" presStyleCnt="6"/>
      <dgm:spPr/>
    </dgm:pt>
    <dgm:pt modelId="{E8BA2B95-10C9-4EEB-8854-F88C7280A40F}" type="pres">
      <dgm:prSet presAssocID="{01B449B7-907E-4875-94EB-A8B1014DDB64}" presName="ConnectorPoint" presStyleLbl="node1" presStyleIdx="4" presStyleCnt="6"/>
      <dgm:spPr>
        <a:solidFill>
          <a:schemeClr val="accent6">
            <a:hueOff val="0"/>
            <a:satOff val="0"/>
            <a:lumOff val="0"/>
            <a:alphaOff val="0"/>
          </a:schemeClr>
        </a:solidFill>
        <a:ln w="6350" cap="rnd" cmpd="sng" algn="ctr">
          <a:solidFill>
            <a:schemeClr val="lt1">
              <a:hueOff val="0"/>
              <a:satOff val="0"/>
              <a:lumOff val="0"/>
              <a:alphaOff val="0"/>
            </a:schemeClr>
          </a:solidFill>
          <a:prstDash val="solid"/>
        </a:ln>
        <a:effectLst/>
      </dgm:spPr>
    </dgm:pt>
    <dgm:pt modelId="{BAE9F050-F7F6-44E8-8BEF-D1BC36A5BF29}" type="pres">
      <dgm:prSet presAssocID="{01B449B7-907E-4875-94EB-A8B1014DDB64}" presName="EmptyPlaceHolder" presStyleCnt="0"/>
      <dgm:spPr/>
    </dgm:pt>
    <dgm:pt modelId="{B196A688-E96F-41C0-8FD6-B936CDB1A686}" type="pres">
      <dgm:prSet presAssocID="{8DE19349-8769-430E-91CD-92B4F65B1E60}" presName="spaceBetweenRectangles" presStyleCnt="0"/>
      <dgm:spPr/>
    </dgm:pt>
    <dgm:pt modelId="{6C74A849-2DBF-44BD-8925-76575D755696}" type="pres">
      <dgm:prSet presAssocID="{8211BAB2-D105-49AC-B7B0-2A2FDB9C9315}" presName="composite" presStyleCnt="0"/>
      <dgm:spPr/>
    </dgm:pt>
    <dgm:pt modelId="{092AE32A-FAFD-4925-9C5A-C57086FF7CF8}" type="pres">
      <dgm:prSet presAssocID="{8211BAB2-D105-49AC-B7B0-2A2FDB9C9315}" presName="L1TextContainer" presStyleLbl="alignNode1" presStyleIdx="5" presStyleCnt="6">
        <dgm:presLayoutVars>
          <dgm:chMax val="1"/>
          <dgm:chPref val="1"/>
          <dgm:bulletEnabled val="1"/>
        </dgm:presLayoutVars>
      </dgm:prSet>
      <dgm:spPr/>
    </dgm:pt>
    <dgm:pt modelId="{E6E20AD7-67D4-4A95-B907-322DC8674C01}" type="pres">
      <dgm:prSet presAssocID="{8211BAB2-D105-49AC-B7B0-2A2FDB9C9315}" presName="L2TextContainerWrapper" presStyleCnt="0">
        <dgm:presLayoutVars>
          <dgm:bulletEnabled val="1"/>
        </dgm:presLayoutVars>
      </dgm:prSet>
      <dgm:spPr/>
    </dgm:pt>
    <dgm:pt modelId="{5CEEC289-FF27-470D-8F7C-CCBEA83B8EDE}" type="pres">
      <dgm:prSet presAssocID="{8211BAB2-D105-49AC-B7B0-2A2FDB9C9315}" presName="L2TextContainer" presStyleLbl="bgAccFollowNode1" presStyleIdx="5" presStyleCnt="6"/>
      <dgm:spPr/>
    </dgm:pt>
    <dgm:pt modelId="{BE102D32-FFB2-4A31-8379-273984C7EBFD}" type="pres">
      <dgm:prSet presAssocID="{8211BAB2-D105-49AC-B7B0-2A2FDB9C9315}" presName="FlexibleEmptyPlaceHolder" presStyleCnt="0"/>
      <dgm:spPr/>
    </dgm:pt>
    <dgm:pt modelId="{BCA5A395-9780-4136-B2C9-124E282354B3}" type="pres">
      <dgm:prSet presAssocID="{8211BAB2-D105-49AC-B7B0-2A2FDB9C9315}" presName="ConnectLine" presStyleLbl="sibTrans1D1" presStyleIdx="5" presStyleCnt="6"/>
      <dgm:spPr/>
    </dgm:pt>
    <dgm:pt modelId="{AFF1952C-DAFB-4C8E-B6F2-37451F550AE8}" type="pres">
      <dgm:prSet presAssocID="{8211BAB2-D105-49AC-B7B0-2A2FDB9C9315}" presName="ConnectorPoint" presStyleLbl="node1" presStyleIdx="5" presStyleCnt="6"/>
      <dgm:spPr>
        <a:solidFill>
          <a:schemeClr val="accent2">
            <a:hueOff val="0"/>
            <a:satOff val="0"/>
            <a:lumOff val="0"/>
            <a:alphaOff val="0"/>
          </a:schemeClr>
        </a:solidFill>
        <a:ln w="6350" cap="rnd" cmpd="sng" algn="ctr">
          <a:solidFill>
            <a:schemeClr val="lt1">
              <a:hueOff val="0"/>
              <a:satOff val="0"/>
              <a:lumOff val="0"/>
              <a:alphaOff val="0"/>
            </a:schemeClr>
          </a:solidFill>
          <a:prstDash val="solid"/>
        </a:ln>
        <a:effectLst/>
      </dgm:spPr>
    </dgm:pt>
    <dgm:pt modelId="{BA3EADDF-3C2E-444E-A573-A63C27A3F242}" type="pres">
      <dgm:prSet presAssocID="{8211BAB2-D105-49AC-B7B0-2A2FDB9C9315}" presName="EmptyPlaceHolder" presStyleCnt="0"/>
      <dgm:spPr/>
    </dgm:pt>
  </dgm:ptLst>
  <dgm:cxnLst>
    <dgm:cxn modelId="{B4F0F502-A4A6-4E6D-B61E-6631D567A33C}" srcId="{C5423B1B-D1FE-4D14-8A13-6FABDC455CED}" destId="{2126E72D-4F5E-471C-8213-D3A534FEA3D5}" srcOrd="0" destOrd="0" parTransId="{FAC371C9-B89B-45CE-BF7D-288BF656857F}" sibTransId="{84ACCD37-2B58-4169-AAE9-8C40FAD5D886}"/>
    <dgm:cxn modelId="{5EC5370D-1DEA-48A7-8856-581CF0530588}" srcId="{BF233901-E667-4465-AED0-178EB08BFE24}" destId="{237E1FCA-B727-49F3-9A87-E634FD8F7777}" srcOrd="0" destOrd="0" parTransId="{A99FBA39-331B-4E83-AB87-26E28A1F52FD}" sibTransId="{7E1F9B2F-06BB-4362-BCB6-E868BD428D9C}"/>
    <dgm:cxn modelId="{14F9F20E-F2D9-432F-A37E-454F9862AC38}" type="presOf" srcId="{1980D30E-9F8E-489C-BCE0-F398DCC6C72C}" destId="{4ED3587F-AEEC-4160-9DA3-4D8EFDCA5CF3}" srcOrd="0" destOrd="0" presId="urn:microsoft.com/office/officeart/2017/3/layout/HorizontalLabelsTimeline"/>
    <dgm:cxn modelId="{B9CE751D-7C43-431E-A94B-E6E098275C23}" type="presOf" srcId="{01B449B7-907E-4875-94EB-A8B1014DDB64}" destId="{7769862E-E07D-4FDB-ACBA-95CACBED46D8}" srcOrd="0" destOrd="0" presId="urn:microsoft.com/office/officeart/2017/3/layout/HorizontalLabelsTimeline"/>
    <dgm:cxn modelId="{22937327-1483-4EBF-BD79-6AC94F7595ED}" type="presOf" srcId="{534918E0-C841-4E05-B259-DE8D147A9536}" destId="{5CEEC289-FF27-470D-8F7C-CCBEA83B8EDE}" srcOrd="0" destOrd="1" presId="urn:microsoft.com/office/officeart/2017/3/layout/HorizontalLabelsTimeline"/>
    <dgm:cxn modelId="{61565E2B-7835-4811-BA0B-7573B12B5E9C}" type="presOf" srcId="{2126E72D-4F5E-471C-8213-D3A534FEA3D5}" destId="{A588725D-6794-4401-ADD6-BDAC7342FBD4}" srcOrd="0" destOrd="0" presId="urn:microsoft.com/office/officeart/2017/3/layout/HorizontalLabelsTimeline"/>
    <dgm:cxn modelId="{8642522D-A673-4C55-9904-F242F7909F19}" type="presOf" srcId="{2A6E7A2D-E263-4570-B3E4-F6A2E86D25B9}" destId="{E9D3BEF4-B79A-42D0-8CFD-410E9534CF07}" srcOrd="0" destOrd="0" presId="urn:microsoft.com/office/officeart/2017/3/layout/HorizontalLabelsTimeline"/>
    <dgm:cxn modelId="{22BCCC2D-2C03-4413-A667-55BE8B2DFCB1}" srcId="{237E1FCA-B727-49F3-9A87-E634FD8F7777}" destId="{93DEBD5B-A486-43A0-A327-A72E7695BB47}" srcOrd="0" destOrd="0" parTransId="{23040EF6-5E03-42EE-A020-B14D3B9E5816}" sibTransId="{E5525C87-ACD6-42DB-88A3-A33A98086C2E}"/>
    <dgm:cxn modelId="{37DB7B31-9189-4B9F-B457-AFCE075C6290}" srcId="{8211BAB2-D105-49AC-B7B0-2A2FDB9C9315}" destId="{48C97E49-8EAC-462B-96A9-62C4B2D4994A}" srcOrd="3" destOrd="0" parTransId="{EB616FE5-516E-400B-BFF6-DCD7C340ABA9}" sibTransId="{24EA4A04-B3EF-456B-9D68-7D3CD1CE67FF}"/>
    <dgm:cxn modelId="{5976DE34-C67A-46ED-9452-118A1E022AC6}" srcId="{51977D56-0624-437A-8F8E-6D99055989E6}" destId="{3AC0C955-4EAD-4EE5-9239-9D9307B2D603}" srcOrd="0" destOrd="0" parTransId="{8DA36687-0233-46D6-BCF0-21A28A5203D0}" sibTransId="{FC26C4E2-1E74-48DE-81CE-04CB8E9ADD90}"/>
    <dgm:cxn modelId="{3EE0CC35-CDC6-4BD5-8DC0-BEFEF56C5C36}" srcId="{BF233901-E667-4465-AED0-178EB08BFE24}" destId="{2A6E7A2D-E263-4570-B3E4-F6A2E86D25B9}" srcOrd="1" destOrd="0" parTransId="{6DE439B3-1E0B-44A4-B809-CD6231228103}" sibTransId="{8842182A-C1CD-42C5-A1D6-2FE1A61A9C33}"/>
    <dgm:cxn modelId="{E336D368-0103-40DE-8252-CC120F19A628}" type="presOf" srcId="{93DEBD5B-A486-43A0-A327-A72E7695BB47}" destId="{F06ECC5C-DFE7-4125-A7ED-2CD837B40A26}" srcOrd="0" destOrd="0" presId="urn:microsoft.com/office/officeart/2017/3/layout/HorizontalLabelsTimeline"/>
    <dgm:cxn modelId="{F9DD0369-2612-4571-BD8D-4709A1717A3E}" srcId="{8211BAB2-D105-49AC-B7B0-2A2FDB9C9315}" destId="{534918E0-C841-4E05-B259-DE8D147A9536}" srcOrd="1" destOrd="0" parTransId="{A1DF4EE2-4DD2-4F3F-9B35-A5EFBD2A6950}" sibTransId="{0B4E87F1-77C8-4472-8CB6-87364763CA95}"/>
    <dgm:cxn modelId="{BAD1F74A-1AD6-412E-BFE2-D1A4D893DF88}" type="presOf" srcId="{51977D56-0624-437A-8F8E-6D99055989E6}" destId="{0A202F8F-CA1B-4AFA-BC3E-FF2F8FC59D0B}" srcOrd="0" destOrd="0" presId="urn:microsoft.com/office/officeart/2017/3/layout/HorizontalLabelsTimeline"/>
    <dgm:cxn modelId="{F9C63757-619C-4E56-9CB5-A1F396824E17}" srcId="{0453EE6E-D2F0-4AD0-9880-64BD028A7ED8}" destId="{51977D56-0624-437A-8F8E-6D99055989E6}" srcOrd="0" destOrd="0" parTransId="{9B2901A2-A987-46B8-912F-D76F6D85662E}" sibTransId="{FCB2DE2A-A720-42DA-9225-36F791F6073E}"/>
    <dgm:cxn modelId="{02E9F07D-03A2-422F-AD1C-E60FD9C8B723}" type="presOf" srcId="{C5423B1B-D1FE-4D14-8A13-6FABDC455CED}" destId="{4C15C513-43B7-4C8E-B689-7AA4290B60AC}" srcOrd="0" destOrd="0" presId="urn:microsoft.com/office/officeart/2017/3/layout/HorizontalLabelsTimeline"/>
    <dgm:cxn modelId="{A7D3EF84-C0C6-49BB-8142-7D8F10AAF016}" type="presOf" srcId="{237E1FCA-B727-49F3-9A87-E634FD8F7777}" destId="{A97BE770-B0BB-4AEA-BC0D-84572F92A325}" srcOrd="0" destOrd="0" presId="urn:microsoft.com/office/officeart/2017/3/layout/HorizontalLabelsTimeline"/>
    <dgm:cxn modelId="{CDE6CE89-E1DB-4915-B5F5-0B06380F3EF6}" type="presOf" srcId="{6502006B-E801-46C9-9986-54F43AC1FCED}" destId="{7AF07717-D366-466C-B83F-3D3678D8BB3F}" srcOrd="0" destOrd="0" presId="urn:microsoft.com/office/officeart/2017/3/layout/HorizontalLabelsTimeline"/>
    <dgm:cxn modelId="{D5DD9EA6-6177-48FB-8B45-D30CEAC9114A}" type="presOf" srcId="{F8314250-3013-4DE8-971C-B8EFA008F3F6}" destId="{0A202F8F-CA1B-4AFA-BC3E-FF2F8FC59D0B}" srcOrd="0" destOrd="2" presId="urn:microsoft.com/office/officeart/2017/3/layout/HorizontalLabelsTimeline"/>
    <dgm:cxn modelId="{1D98F5AB-3253-4AFE-B37F-3FB15F51FE55}" srcId="{51977D56-0624-437A-8F8E-6D99055989E6}" destId="{F8314250-3013-4DE8-971C-B8EFA008F3F6}" srcOrd="1" destOrd="0" parTransId="{E05D7056-8A08-4FD6-A93B-0D59C8785380}" sibTransId="{3D2FAD1C-852D-4A70-A3B0-FB5F7C13B6B6}"/>
    <dgm:cxn modelId="{D72B14AF-1030-4AB4-880A-626C297F030F}" srcId="{BF233901-E667-4465-AED0-178EB08BFE24}" destId="{0453EE6E-D2F0-4AD0-9880-64BD028A7ED8}" srcOrd="3" destOrd="0" parTransId="{369D0FF9-D5E7-41B6-B0F3-9D251CBA4655}" sibTransId="{6AFF72C7-E799-44CC-9EDE-77150A612F4D}"/>
    <dgm:cxn modelId="{35B135B1-1B0B-4ECF-AEB5-BF3A34EF4336}" srcId="{BF233901-E667-4465-AED0-178EB08BFE24}" destId="{01B449B7-907E-4875-94EB-A8B1014DDB64}" srcOrd="4" destOrd="0" parTransId="{42C0B7D9-70AA-4BC3-BF5D-EAFBBDEBFE32}" sibTransId="{8DE19349-8769-430E-91CD-92B4F65B1E60}"/>
    <dgm:cxn modelId="{7F90B9B4-AF55-4F54-A2B5-E427436E0DA2}" srcId="{8211BAB2-D105-49AC-B7B0-2A2FDB9C9315}" destId="{8180D657-F073-451B-90FD-EE4CC5E586D4}" srcOrd="2" destOrd="0" parTransId="{42F93CD4-BC66-461E-8CD6-064A81184CB2}" sibTransId="{D84E5421-F657-47A9-B2C9-199A6736B153}"/>
    <dgm:cxn modelId="{57D4E9B4-75A0-4485-A1DD-531CA7E2E2E4}" srcId="{8211BAB2-D105-49AC-B7B0-2A2FDB9C9315}" destId="{E3378FCD-A48E-4E14-B3AC-51E1B428B73E}" srcOrd="0" destOrd="0" parTransId="{5E26E5AB-4352-49E5-8B8D-6BE7B37EC98B}" sibTransId="{0CBC2954-2246-409B-A276-C0F19A2186DE}"/>
    <dgm:cxn modelId="{53EFAFBA-482A-412D-A73F-735340497A77}" type="presOf" srcId="{E3378FCD-A48E-4E14-B3AC-51E1B428B73E}" destId="{5CEEC289-FF27-470D-8F7C-CCBEA83B8EDE}" srcOrd="0" destOrd="0" presId="urn:microsoft.com/office/officeart/2017/3/layout/HorizontalLabelsTimeline"/>
    <dgm:cxn modelId="{253C3CBB-0CDF-482B-B89F-B03ABF6DCCCA}" srcId="{2A6E7A2D-E263-4570-B3E4-F6A2E86D25B9}" destId="{6502006B-E801-46C9-9986-54F43AC1FCED}" srcOrd="0" destOrd="0" parTransId="{400D471A-A9B1-403B-92CD-7C6368D3324D}" sibTransId="{FDA9B4DF-404B-4561-AB56-D98B10A5BE0B}"/>
    <dgm:cxn modelId="{736113CF-1ECC-4EAC-A46A-6BD19EB1A9BB}" type="presOf" srcId="{3AC0C955-4EAD-4EE5-9239-9D9307B2D603}" destId="{0A202F8F-CA1B-4AFA-BC3E-FF2F8FC59D0B}" srcOrd="0" destOrd="1" presId="urn:microsoft.com/office/officeart/2017/3/layout/HorizontalLabelsTimeline"/>
    <dgm:cxn modelId="{C5037DD0-ABCA-4F13-A994-856F4844970A}" type="presOf" srcId="{BF233901-E667-4465-AED0-178EB08BFE24}" destId="{DC973024-94CD-4948-91CC-A4C584523674}" srcOrd="0" destOrd="0" presId="urn:microsoft.com/office/officeart/2017/3/layout/HorizontalLabelsTimeline"/>
    <dgm:cxn modelId="{EFE038D1-1900-4966-989D-155645157BFC}" type="presOf" srcId="{48C97E49-8EAC-462B-96A9-62C4B2D4994A}" destId="{5CEEC289-FF27-470D-8F7C-CCBEA83B8EDE}" srcOrd="0" destOrd="3" presId="urn:microsoft.com/office/officeart/2017/3/layout/HorizontalLabelsTimeline"/>
    <dgm:cxn modelId="{9BAE0ED3-139D-48B6-BB69-9965493F7802}" type="presOf" srcId="{0453EE6E-D2F0-4AD0-9880-64BD028A7ED8}" destId="{54D48268-8BB6-46F3-AC90-9ED428A8CA00}" srcOrd="0" destOrd="0" presId="urn:microsoft.com/office/officeart/2017/3/layout/HorizontalLabelsTimeline"/>
    <dgm:cxn modelId="{9E01B0D9-C037-483F-8D6C-BE48A61AA184}" type="presOf" srcId="{8180D657-F073-451B-90FD-EE4CC5E586D4}" destId="{5CEEC289-FF27-470D-8F7C-CCBEA83B8EDE}" srcOrd="0" destOrd="2" presId="urn:microsoft.com/office/officeart/2017/3/layout/HorizontalLabelsTimeline"/>
    <dgm:cxn modelId="{CAEBEDEF-B820-4D5F-B2AC-3F41E4CA92C3}" srcId="{BF233901-E667-4465-AED0-178EB08BFE24}" destId="{C5423B1B-D1FE-4D14-8A13-6FABDC455CED}" srcOrd="2" destOrd="0" parTransId="{8B18A2DB-3AEF-4F3B-BF98-CEB19F3AB8CF}" sibTransId="{AE24D20E-B707-457E-8B53-7A0239CB4E4C}"/>
    <dgm:cxn modelId="{542D09F4-CEF4-4F6C-B035-F229254928B2}" srcId="{BF233901-E667-4465-AED0-178EB08BFE24}" destId="{8211BAB2-D105-49AC-B7B0-2A2FDB9C9315}" srcOrd="5" destOrd="0" parTransId="{1221C69F-806E-451F-ACEE-4B84668B6B0D}" sibTransId="{AAE52F02-951E-47AE-8688-BF1BD1F7C0DF}"/>
    <dgm:cxn modelId="{4AF7CBF5-0CA6-44D0-85B9-C34289F56608}" type="presOf" srcId="{8211BAB2-D105-49AC-B7B0-2A2FDB9C9315}" destId="{092AE32A-FAFD-4925-9C5A-C57086FF7CF8}" srcOrd="0" destOrd="0" presId="urn:microsoft.com/office/officeart/2017/3/layout/HorizontalLabelsTimeline"/>
    <dgm:cxn modelId="{825CDBF7-BE62-4C93-B9AA-FBB782D55517}" srcId="{01B449B7-907E-4875-94EB-A8B1014DDB64}" destId="{1980D30E-9F8E-489C-BCE0-F398DCC6C72C}" srcOrd="0" destOrd="0" parTransId="{BDD9E889-0958-499B-B516-EBDA994CD265}" sibTransId="{E026DF5D-E39D-4C62-B7E0-7CD50891E47D}"/>
    <dgm:cxn modelId="{8E6EEE50-B552-487B-B1C9-96B28B5501EB}" type="presParOf" srcId="{DC973024-94CD-4948-91CC-A4C584523674}" destId="{ECFA966A-2B7A-4DBA-B43F-5268A31E6C03}" srcOrd="0" destOrd="0" presId="urn:microsoft.com/office/officeart/2017/3/layout/HorizontalLabelsTimeline"/>
    <dgm:cxn modelId="{C095AE04-03DB-48E6-A03E-0AC1F00C8E28}" type="presParOf" srcId="{DC973024-94CD-4948-91CC-A4C584523674}" destId="{5EB5B2C3-C07E-41AA-BF43-80AF4093F54E}" srcOrd="1" destOrd="0" presId="urn:microsoft.com/office/officeart/2017/3/layout/HorizontalLabelsTimeline"/>
    <dgm:cxn modelId="{E8A4008B-2319-436D-93D2-624A4C55D430}" type="presParOf" srcId="{5EB5B2C3-C07E-41AA-BF43-80AF4093F54E}" destId="{4942228E-8559-416F-A081-7523A725055A}" srcOrd="0" destOrd="0" presId="urn:microsoft.com/office/officeart/2017/3/layout/HorizontalLabelsTimeline"/>
    <dgm:cxn modelId="{65034B20-FFB0-466B-888F-F8E5284FAF5C}" type="presParOf" srcId="{4942228E-8559-416F-A081-7523A725055A}" destId="{A97BE770-B0BB-4AEA-BC0D-84572F92A325}" srcOrd="0" destOrd="0" presId="urn:microsoft.com/office/officeart/2017/3/layout/HorizontalLabelsTimeline"/>
    <dgm:cxn modelId="{13FB2B1B-B920-46DD-A001-D2C77976D04A}" type="presParOf" srcId="{4942228E-8559-416F-A081-7523A725055A}" destId="{0D5A14FA-C46D-4EC1-94B2-D76D2170034D}" srcOrd="1" destOrd="0" presId="urn:microsoft.com/office/officeart/2017/3/layout/HorizontalLabelsTimeline"/>
    <dgm:cxn modelId="{72284DC4-255F-42FC-A930-4AA22CB5915F}" type="presParOf" srcId="{0D5A14FA-C46D-4EC1-94B2-D76D2170034D}" destId="{F06ECC5C-DFE7-4125-A7ED-2CD837B40A26}" srcOrd="0" destOrd="0" presId="urn:microsoft.com/office/officeart/2017/3/layout/HorizontalLabelsTimeline"/>
    <dgm:cxn modelId="{68267F98-44AA-482A-B534-0CDB4419499D}" type="presParOf" srcId="{0D5A14FA-C46D-4EC1-94B2-D76D2170034D}" destId="{E1AAEF69-EC9A-4123-BBFE-B13A06A74D16}" srcOrd="1" destOrd="0" presId="urn:microsoft.com/office/officeart/2017/3/layout/HorizontalLabelsTimeline"/>
    <dgm:cxn modelId="{DB46E75C-CF9A-4EC5-AC4D-B04EDAF492AB}" type="presParOf" srcId="{4942228E-8559-416F-A081-7523A725055A}" destId="{C54FD6B3-3000-41F9-AB85-D6D5CC3E48EE}" srcOrd="2" destOrd="0" presId="urn:microsoft.com/office/officeart/2017/3/layout/HorizontalLabelsTimeline"/>
    <dgm:cxn modelId="{84B35426-24A7-48B5-B38A-A3F640C8F17F}" type="presParOf" srcId="{4942228E-8559-416F-A081-7523A725055A}" destId="{C6AA12D1-3E7A-4E04-93EC-184EE45BCD3E}" srcOrd="3" destOrd="0" presId="urn:microsoft.com/office/officeart/2017/3/layout/HorizontalLabelsTimeline"/>
    <dgm:cxn modelId="{5EA6792A-298A-45E5-9E46-7B349FCB2399}" type="presParOf" srcId="{4942228E-8559-416F-A081-7523A725055A}" destId="{7AA0BD7A-5F2B-4816-BA53-D6BEB4CC344C}" srcOrd="4" destOrd="0" presId="urn:microsoft.com/office/officeart/2017/3/layout/HorizontalLabelsTimeline"/>
    <dgm:cxn modelId="{6136828B-16CF-44D8-B065-DA550D11F625}" type="presParOf" srcId="{5EB5B2C3-C07E-41AA-BF43-80AF4093F54E}" destId="{EEF552C4-CD4F-4C55-AA6B-6561E771B38B}" srcOrd="1" destOrd="0" presId="urn:microsoft.com/office/officeart/2017/3/layout/HorizontalLabelsTimeline"/>
    <dgm:cxn modelId="{CBCBACBF-8C2C-4E5B-987A-C438103382F4}" type="presParOf" srcId="{5EB5B2C3-C07E-41AA-BF43-80AF4093F54E}" destId="{27EFE042-DB3E-48E6-A272-62CB765FE1D8}" srcOrd="2" destOrd="0" presId="urn:microsoft.com/office/officeart/2017/3/layout/HorizontalLabelsTimeline"/>
    <dgm:cxn modelId="{9CBEFF12-32D7-4580-AD81-F6DA5F7A0219}" type="presParOf" srcId="{27EFE042-DB3E-48E6-A272-62CB765FE1D8}" destId="{E9D3BEF4-B79A-42D0-8CFD-410E9534CF07}" srcOrd="0" destOrd="0" presId="urn:microsoft.com/office/officeart/2017/3/layout/HorizontalLabelsTimeline"/>
    <dgm:cxn modelId="{3A461809-CA17-4DB5-8D1B-8EF6EDFFF777}" type="presParOf" srcId="{27EFE042-DB3E-48E6-A272-62CB765FE1D8}" destId="{2B2CCFC0-F7B0-4A25-8890-35C689A5E6C0}" srcOrd="1" destOrd="0" presId="urn:microsoft.com/office/officeart/2017/3/layout/HorizontalLabelsTimeline"/>
    <dgm:cxn modelId="{EE335E97-A0CD-4DA5-A065-2881B00B91A6}" type="presParOf" srcId="{2B2CCFC0-F7B0-4A25-8890-35C689A5E6C0}" destId="{7AF07717-D366-466C-B83F-3D3678D8BB3F}" srcOrd="0" destOrd="0" presId="urn:microsoft.com/office/officeart/2017/3/layout/HorizontalLabelsTimeline"/>
    <dgm:cxn modelId="{8F185F78-EC9A-4C40-8D82-59D4A813854D}" type="presParOf" srcId="{2B2CCFC0-F7B0-4A25-8890-35C689A5E6C0}" destId="{91F28F5B-3156-4024-ACF6-57C99238FC3E}" srcOrd="1" destOrd="0" presId="urn:microsoft.com/office/officeart/2017/3/layout/HorizontalLabelsTimeline"/>
    <dgm:cxn modelId="{B4E66824-FB7F-474D-BEF9-A78B633AF045}" type="presParOf" srcId="{27EFE042-DB3E-48E6-A272-62CB765FE1D8}" destId="{6CB7CE4D-9AA0-4D58-B2C4-AB0D860DF3A7}" srcOrd="2" destOrd="0" presId="urn:microsoft.com/office/officeart/2017/3/layout/HorizontalLabelsTimeline"/>
    <dgm:cxn modelId="{C5F9C414-07A2-4817-B2B0-63B8734CF832}" type="presParOf" srcId="{27EFE042-DB3E-48E6-A272-62CB765FE1D8}" destId="{E95FB06D-4B56-473F-BB09-575CDBC1412A}" srcOrd="3" destOrd="0" presId="urn:microsoft.com/office/officeart/2017/3/layout/HorizontalLabelsTimeline"/>
    <dgm:cxn modelId="{8790D91D-F518-486A-A0BF-639E91961639}" type="presParOf" srcId="{27EFE042-DB3E-48E6-A272-62CB765FE1D8}" destId="{530446F5-A68B-44A5-A09C-E5C0EA17E03A}" srcOrd="4" destOrd="0" presId="urn:microsoft.com/office/officeart/2017/3/layout/HorizontalLabelsTimeline"/>
    <dgm:cxn modelId="{D5F930AB-384E-442B-9C32-B654CEF64982}" type="presParOf" srcId="{5EB5B2C3-C07E-41AA-BF43-80AF4093F54E}" destId="{9732CC9B-65B4-40BB-940E-86C3F6D6FB49}" srcOrd="3" destOrd="0" presId="urn:microsoft.com/office/officeart/2017/3/layout/HorizontalLabelsTimeline"/>
    <dgm:cxn modelId="{748BA7CD-028B-4C5C-B31A-10C2159B22FB}" type="presParOf" srcId="{5EB5B2C3-C07E-41AA-BF43-80AF4093F54E}" destId="{A8687C62-C304-4293-9AC1-E974AB9AC140}" srcOrd="4" destOrd="0" presId="urn:microsoft.com/office/officeart/2017/3/layout/HorizontalLabelsTimeline"/>
    <dgm:cxn modelId="{BACFBAFC-AA0B-472D-9D30-2D9B29D88641}" type="presParOf" srcId="{A8687C62-C304-4293-9AC1-E974AB9AC140}" destId="{4C15C513-43B7-4C8E-B689-7AA4290B60AC}" srcOrd="0" destOrd="0" presId="urn:microsoft.com/office/officeart/2017/3/layout/HorizontalLabelsTimeline"/>
    <dgm:cxn modelId="{5DA4B5E9-1024-4E85-9B99-DA0B64A4DC6F}" type="presParOf" srcId="{A8687C62-C304-4293-9AC1-E974AB9AC140}" destId="{379A639D-0DA6-49B8-8EDD-85C4E5D7DABC}" srcOrd="1" destOrd="0" presId="urn:microsoft.com/office/officeart/2017/3/layout/HorizontalLabelsTimeline"/>
    <dgm:cxn modelId="{C28C538D-F469-45DE-AA61-854220207C33}" type="presParOf" srcId="{379A639D-0DA6-49B8-8EDD-85C4E5D7DABC}" destId="{A588725D-6794-4401-ADD6-BDAC7342FBD4}" srcOrd="0" destOrd="0" presId="urn:microsoft.com/office/officeart/2017/3/layout/HorizontalLabelsTimeline"/>
    <dgm:cxn modelId="{77695ECB-708C-4DDD-A3E7-6E453EAD66DD}" type="presParOf" srcId="{379A639D-0DA6-49B8-8EDD-85C4E5D7DABC}" destId="{8BA45C55-846B-480A-9EF9-0A0E0368DB94}" srcOrd="1" destOrd="0" presId="urn:microsoft.com/office/officeart/2017/3/layout/HorizontalLabelsTimeline"/>
    <dgm:cxn modelId="{00F23CBC-BAC8-4B68-916E-22259FE42443}" type="presParOf" srcId="{A8687C62-C304-4293-9AC1-E974AB9AC140}" destId="{EE82F9A9-AA9E-49BA-9DE0-C9499D5782D5}" srcOrd="2" destOrd="0" presId="urn:microsoft.com/office/officeart/2017/3/layout/HorizontalLabelsTimeline"/>
    <dgm:cxn modelId="{06791E74-886E-44F9-84C3-2DF21D5357C8}" type="presParOf" srcId="{A8687C62-C304-4293-9AC1-E974AB9AC140}" destId="{255D8C19-DA3D-458A-9739-C5141FFFDCB4}" srcOrd="3" destOrd="0" presId="urn:microsoft.com/office/officeart/2017/3/layout/HorizontalLabelsTimeline"/>
    <dgm:cxn modelId="{9C7DB3C2-F579-45AE-BC3A-0EABA307FBDF}" type="presParOf" srcId="{A8687C62-C304-4293-9AC1-E974AB9AC140}" destId="{B0D022A9-97EF-4855-9B8D-E690F88770BF}" srcOrd="4" destOrd="0" presId="urn:microsoft.com/office/officeart/2017/3/layout/HorizontalLabelsTimeline"/>
    <dgm:cxn modelId="{F8445382-C1E0-45E8-999C-40386CC635F8}" type="presParOf" srcId="{5EB5B2C3-C07E-41AA-BF43-80AF4093F54E}" destId="{44CB59B2-5D2C-4BC6-B2C8-9F8B48657A6F}" srcOrd="5" destOrd="0" presId="urn:microsoft.com/office/officeart/2017/3/layout/HorizontalLabelsTimeline"/>
    <dgm:cxn modelId="{7E7FBF5B-CF6C-4A16-9617-21EC137288D5}" type="presParOf" srcId="{5EB5B2C3-C07E-41AA-BF43-80AF4093F54E}" destId="{7CEEFD59-B901-4A63-8C49-CD6C89275F42}" srcOrd="6" destOrd="0" presId="urn:microsoft.com/office/officeart/2017/3/layout/HorizontalLabelsTimeline"/>
    <dgm:cxn modelId="{35A3C84B-D09B-45A4-BFA7-2AE38B856BDB}" type="presParOf" srcId="{7CEEFD59-B901-4A63-8C49-CD6C89275F42}" destId="{54D48268-8BB6-46F3-AC90-9ED428A8CA00}" srcOrd="0" destOrd="0" presId="urn:microsoft.com/office/officeart/2017/3/layout/HorizontalLabelsTimeline"/>
    <dgm:cxn modelId="{9C6C55D9-12D0-4679-8455-B981697856E6}" type="presParOf" srcId="{7CEEFD59-B901-4A63-8C49-CD6C89275F42}" destId="{7845E4E3-874F-433E-B060-F031AF57F829}" srcOrd="1" destOrd="0" presId="urn:microsoft.com/office/officeart/2017/3/layout/HorizontalLabelsTimeline"/>
    <dgm:cxn modelId="{34420D8D-449E-48AA-879A-0B7E2F2818C4}" type="presParOf" srcId="{7845E4E3-874F-433E-B060-F031AF57F829}" destId="{0A202F8F-CA1B-4AFA-BC3E-FF2F8FC59D0B}" srcOrd="0" destOrd="0" presId="urn:microsoft.com/office/officeart/2017/3/layout/HorizontalLabelsTimeline"/>
    <dgm:cxn modelId="{FB19496E-C53C-4D22-A3DE-AD8B8F2D924E}" type="presParOf" srcId="{7845E4E3-874F-433E-B060-F031AF57F829}" destId="{03263485-447F-41CB-9090-BBA394E79516}" srcOrd="1" destOrd="0" presId="urn:microsoft.com/office/officeart/2017/3/layout/HorizontalLabelsTimeline"/>
    <dgm:cxn modelId="{BCFA08EF-F56E-45C7-B921-4D49748DC9C9}" type="presParOf" srcId="{7CEEFD59-B901-4A63-8C49-CD6C89275F42}" destId="{98C1B628-5D70-4C7B-83A9-86218D3810AD}" srcOrd="2" destOrd="0" presId="urn:microsoft.com/office/officeart/2017/3/layout/HorizontalLabelsTimeline"/>
    <dgm:cxn modelId="{B83AAD06-EA7E-4EFD-9563-6A34B01086B0}" type="presParOf" srcId="{7CEEFD59-B901-4A63-8C49-CD6C89275F42}" destId="{91DD8354-BFD6-434C-A62C-DE8D67D55D82}" srcOrd="3" destOrd="0" presId="urn:microsoft.com/office/officeart/2017/3/layout/HorizontalLabelsTimeline"/>
    <dgm:cxn modelId="{69BC3B4A-3BDA-48DD-8369-B5E896D7D558}" type="presParOf" srcId="{7CEEFD59-B901-4A63-8C49-CD6C89275F42}" destId="{DFF46FC8-A5F7-4C0E-9B9A-CB56C91A252D}" srcOrd="4" destOrd="0" presId="urn:microsoft.com/office/officeart/2017/3/layout/HorizontalLabelsTimeline"/>
    <dgm:cxn modelId="{0173DB19-F0D3-4020-9900-19AC851E58F7}" type="presParOf" srcId="{5EB5B2C3-C07E-41AA-BF43-80AF4093F54E}" destId="{FC0EE56A-01FA-464D-9583-E22B9ED54BA8}" srcOrd="7" destOrd="0" presId="urn:microsoft.com/office/officeart/2017/3/layout/HorizontalLabelsTimeline"/>
    <dgm:cxn modelId="{BA074623-FD44-417C-BAB6-42F7D75D3126}" type="presParOf" srcId="{5EB5B2C3-C07E-41AA-BF43-80AF4093F54E}" destId="{87933C76-245A-4EEA-A7D0-D340CF69A881}" srcOrd="8" destOrd="0" presId="urn:microsoft.com/office/officeart/2017/3/layout/HorizontalLabelsTimeline"/>
    <dgm:cxn modelId="{ABD13BDE-CF5C-4D2B-B940-82A8E3F92C70}" type="presParOf" srcId="{87933C76-245A-4EEA-A7D0-D340CF69A881}" destId="{7769862E-E07D-4FDB-ACBA-95CACBED46D8}" srcOrd="0" destOrd="0" presId="urn:microsoft.com/office/officeart/2017/3/layout/HorizontalLabelsTimeline"/>
    <dgm:cxn modelId="{8106FECE-C117-461F-8750-5A519C00F8B0}" type="presParOf" srcId="{87933C76-245A-4EEA-A7D0-D340CF69A881}" destId="{397392F2-A4C2-41A1-8053-11BD1D674FA0}" srcOrd="1" destOrd="0" presId="urn:microsoft.com/office/officeart/2017/3/layout/HorizontalLabelsTimeline"/>
    <dgm:cxn modelId="{F3B869BE-F8A7-4E1A-8A2C-70C61C91FBC9}" type="presParOf" srcId="{397392F2-A4C2-41A1-8053-11BD1D674FA0}" destId="{4ED3587F-AEEC-4160-9DA3-4D8EFDCA5CF3}" srcOrd="0" destOrd="0" presId="urn:microsoft.com/office/officeart/2017/3/layout/HorizontalLabelsTimeline"/>
    <dgm:cxn modelId="{33AEF132-C49D-45EE-A5E3-B3C23305DF4C}" type="presParOf" srcId="{397392F2-A4C2-41A1-8053-11BD1D674FA0}" destId="{892CD60E-2A71-422A-8F09-2E3DD2084857}" srcOrd="1" destOrd="0" presId="urn:microsoft.com/office/officeart/2017/3/layout/HorizontalLabelsTimeline"/>
    <dgm:cxn modelId="{A3485F3F-8749-44D0-ADF3-E4D23F3EF351}" type="presParOf" srcId="{87933C76-245A-4EEA-A7D0-D340CF69A881}" destId="{6AC09F35-B094-4EF3-9414-ECC98E1B5CBE}" srcOrd="2" destOrd="0" presId="urn:microsoft.com/office/officeart/2017/3/layout/HorizontalLabelsTimeline"/>
    <dgm:cxn modelId="{1936ACE2-37CC-40CD-9B40-F752F9E66239}" type="presParOf" srcId="{87933C76-245A-4EEA-A7D0-D340CF69A881}" destId="{E8BA2B95-10C9-4EEB-8854-F88C7280A40F}" srcOrd="3" destOrd="0" presId="urn:microsoft.com/office/officeart/2017/3/layout/HorizontalLabelsTimeline"/>
    <dgm:cxn modelId="{1E51A758-F2AA-4C8D-80A9-399959F1678F}" type="presParOf" srcId="{87933C76-245A-4EEA-A7D0-D340CF69A881}" destId="{BAE9F050-F7F6-44E8-8BEF-D1BC36A5BF29}" srcOrd="4" destOrd="0" presId="urn:microsoft.com/office/officeart/2017/3/layout/HorizontalLabelsTimeline"/>
    <dgm:cxn modelId="{E23467E7-C7CF-4DE3-8862-C797E09F8530}" type="presParOf" srcId="{5EB5B2C3-C07E-41AA-BF43-80AF4093F54E}" destId="{B196A688-E96F-41C0-8FD6-B936CDB1A686}" srcOrd="9" destOrd="0" presId="urn:microsoft.com/office/officeart/2017/3/layout/HorizontalLabelsTimeline"/>
    <dgm:cxn modelId="{99866F0B-5CC3-4144-9DD6-02087C3DFF2F}" type="presParOf" srcId="{5EB5B2C3-C07E-41AA-BF43-80AF4093F54E}" destId="{6C74A849-2DBF-44BD-8925-76575D755696}" srcOrd="10" destOrd="0" presId="urn:microsoft.com/office/officeart/2017/3/layout/HorizontalLabelsTimeline"/>
    <dgm:cxn modelId="{BB0703DA-77CE-4DE7-8DF6-E0468B10A7C7}" type="presParOf" srcId="{6C74A849-2DBF-44BD-8925-76575D755696}" destId="{092AE32A-FAFD-4925-9C5A-C57086FF7CF8}" srcOrd="0" destOrd="0" presId="urn:microsoft.com/office/officeart/2017/3/layout/HorizontalLabelsTimeline"/>
    <dgm:cxn modelId="{D3CBD46B-B332-48C8-87D0-C765EE6ED4A1}" type="presParOf" srcId="{6C74A849-2DBF-44BD-8925-76575D755696}" destId="{E6E20AD7-67D4-4A95-B907-322DC8674C01}" srcOrd="1" destOrd="0" presId="urn:microsoft.com/office/officeart/2017/3/layout/HorizontalLabelsTimeline"/>
    <dgm:cxn modelId="{E7B64A8F-F448-4138-91C3-22DCD9A8EDBA}" type="presParOf" srcId="{E6E20AD7-67D4-4A95-B907-322DC8674C01}" destId="{5CEEC289-FF27-470D-8F7C-CCBEA83B8EDE}" srcOrd="0" destOrd="0" presId="urn:microsoft.com/office/officeart/2017/3/layout/HorizontalLabelsTimeline"/>
    <dgm:cxn modelId="{24EAEE26-9381-442A-9134-C5E6D1D7A3A6}" type="presParOf" srcId="{E6E20AD7-67D4-4A95-B907-322DC8674C01}" destId="{BE102D32-FFB2-4A31-8379-273984C7EBFD}" srcOrd="1" destOrd="0" presId="urn:microsoft.com/office/officeart/2017/3/layout/HorizontalLabelsTimeline"/>
    <dgm:cxn modelId="{AD06B468-498F-4EE2-942A-67724E424612}" type="presParOf" srcId="{6C74A849-2DBF-44BD-8925-76575D755696}" destId="{BCA5A395-9780-4136-B2C9-124E282354B3}" srcOrd="2" destOrd="0" presId="urn:microsoft.com/office/officeart/2017/3/layout/HorizontalLabelsTimeline"/>
    <dgm:cxn modelId="{20990D4D-FF8C-4ADA-9D7B-1F91F6313A47}" type="presParOf" srcId="{6C74A849-2DBF-44BD-8925-76575D755696}" destId="{AFF1952C-DAFB-4C8E-B6F2-37451F550AE8}" srcOrd="3" destOrd="0" presId="urn:microsoft.com/office/officeart/2017/3/layout/HorizontalLabelsTimeline"/>
    <dgm:cxn modelId="{0D7679FB-9616-4D2B-842D-AE0478A42236}" type="presParOf" srcId="{6C74A849-2DBF-44BD-8925-76575D755696}" destId="{BA3EADDF-3C2E-444E-A573-A63C27A3F242}" srcOrd="4" destOrd="0" presId="urn:microsoft.com/office/officeart/2017/3/layout/HorizontalLabelsTimeline"/>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FA966A-2B7A-4DBA-B43F-5268A31E6C03}">
      <dsp:nvSpPr>
        <dsp:cNvPr id="0" name=""/>
        <dsp:cNvSpPr/>
      </dsp:nvSpPr>
      <dsp:spPr>
        <a:xfrm>
          <a:off x="0" y="2106612"/>
          <a:ext cx="8922405" cy="0"/>
        </a:xfrm>
        <a:prstGeom prst="line">
          <a:avLst/>
        </a:prstGeom>
        <a:solidFill>
          <a:schemeClr val="lt1">
            <a:alpha val="90000"/>
            <a:hueOff val="0"/>
            <a:satOff val="0"/>
            <a:lumOff val="0"/>
            <a:alphaOff val="0"/>
          </a:schemeClr>
        </a:solidFill>
        <a:ln w="19050" cap="rnd"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97BE770-B0BB-4AEA-BC0D-84572F92A325}">
      <dsp:nvSpPr>
        <dsp:cNvPr id="0" name=""/>
        <dsp:cNvSpPr/>
      </dsp:nvSpPr>
      <dsp:spPr>
        <a:xfrm>
          <a:off x="154007" y="1306099"/>
          <a:ext cx="2242799" cy="505587"/>
        </a:xfrm>
        <a:prstGeom prst="rect">
          <a:avLst/>
        </a:prstGeom>
        <a:solidFill>
          <a:schemeClr val="accent2">
            <a:hueOff val="0"/>
            <a:satOff val="0"/>
            <a:lumOff val="0"/>
            <a:alphaOff val="0"/>
          </a:schemeClr>
        </a:solidFill>
        <a:ln w="19050" cap="rnd"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622300">
            <a:lnSpc>
              <a:spcPct val="90000"/>
            </a:lnSpc>
            <a:spcBef>
              <a:spcPct val="0"/>
            </a:spcBef>
            <a:spcAft>
              <a:spcPct val="35000"/>
            </a:spcAft>
            <a:buNone/>
            <a:defRPr b="1"/>
          </a:pPr>
          <a:r>
            <a:rPr lang="en-US" sz="1400" kern="1200"/>
            <a:t>2013</a:t>
          </a:r>
        </a:p>
      </dsp:txBody>
      <dsp:txXfrm>
        <a:off x="154007" y="1306099"/>
        <a:ext cx="2242799" cy="505587"/>
      </dsp:txXfrm>
    </dsp:sp>
    <dsp:sp modelId="{F06ECC5C-DFE7-4125-A7ED-2CD837B40A26}">
      <dsp:nvSpPr>
        <dsp:cNvPr id="0" name=""/>
        <dsp:cNvSpPr/>
      </dsp:nvSpPr>
      <dsp:spPr>
        <a:xfrm>
          <a:off x="154007" y="430604"/>
          <a:ext cx="2242799" cy="875494"/>
        </a:xfrm>
        <a:prstGeom prst="rect">
          <a:avLst/>
        </a:prstGeom>
        <a:solidFill>
          <a:schemeClr val="accent2">
            <a:tint val="40000"/>
            <a:alpha val="90000"/>
            <a:hueOff val="0"/>
            <a:satOff val="0"/>
            <a:lumOff val="0"/>
            <a:alphaOff val="0"/>
          </a:schemeClr>
        </a:solidFill>
        <a:ln w="19050" cap="rnd"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marL="0" lvl="0" indent="0" algn="l" defTabSz="533400">
            <a:lnSpc>
              <a:spcPct val="90000"/>
            </a:lnSpc>
            <a:spcBef>
              <a:spcPct val="0"/>
            </a:spcBef>
            <a:spcAft>
              <a:spcPct val="35000"/>
            </a:spcAft>
            <a:buNone/>
          </a:pPr>
          <a:r>
            <a:rPr lang="en-US" sz="1200" kern="1200"/>
            <a:t>WVU formed an advisory group-students, staff, faculty, alumni, community members, parents, providers</a:t>
          </a:r>
        </a:p>
      </dsp:txBody>
      <dsp:txXfrm>
        <a:off x="154007" y="430604"/>
        <a:ext cx="2242799" cy="875494"/>
      </dsp:txXfrm>
    </dsp:sp>
    <dsp:sp modelId="{C54FD6B3-3000-41F9-AB85-D6D5CC3E48EE}">
      <dsp:nvSpPr>
        <dsp:cNvPr id="0" name=""/>
        <dsp:cNvSpPr/>
      </dsp:nvSpPr>
      <dsp:spPr>
        <a:xfrm>
          <a:off x="1275407" y="1811686"/>
          <a:ext cx="0" cy="294925"/>
        </a:xfrm>
        <a:prstGeom prst="line">
          <a:avLst/>
        </a:prstGeom>
        <a:noFill/>
        <a:ln w="12700" cap="rnd" cmpd="sng" algn="ctr">
          <a:solidFill>
            <a:schemeClr val="accent2">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9D3BEF4-B79A-42D0-8CFD-410E9534CF07}">
      <dsp:nvSpPr>
        <dsp:cNvPr id="0" name=""/>
        <dsp:cNvSpPr/>
      </dsp:nvSpPr>
      <dsp:spPr>
        <a:xfrm>
          <a:off x="1428325" y="2401538"/>
          <a:ext cx="2242799" cy="505587"/>
        </a:xfrm>
        <a:prstGeom prst="rect">
          <a:avLst/>
        </a:prstGeom>
        <a:solidFill>
          <a:schemeClr val="accent3">
            <a:hueOff val="0"/>
            <a:satOff val="0"/>
            <a:lumOff val="0"/>
            <a:alphaOff val="0"/>
          </a:schemeClr>
        </a:solidFill>
        <a:ln w="19050" cap="rnd"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622300">
            <a:lnSpc>
              <a:spcPct val="90000"/>
            </a:lnSpc>
            <a:spcBef>
              <a:spcPct val="0"/>
            </a:spcBef>
            <a:spcAft>
              <a:spcPct val="35000"/>
            </a:spcAft>
            <a:buNone/>
            <a:defRPr b="1"/>
          </a:pPr>
          <a:r>
            <a:rPr lang="en-US" sz="1400" kern="1200"/>
            <a:t>2015</a:t>
          </a:r>
        </a:p>
      </dsp:txBody>
      <dsp:txXfrm>
        <a:off x="1428325" y="2401538"/>
        <a:ext cx="2242799" cy="505587"/>
      </dsp:txXfrm>
    </dsp:sp>
    <dsp:sp modelId="{7AF07717-D366-466C-B83F-3D3678D8BB3F}">
      <dsp:nvSpPr>
        <dsp:cNvPr id="0" name=""/>
        <dsp:cNvSpPr/>
      </dsp:nvSpPr>
      <dsp:spPr>
        <a:xfrm>
          <a:off x="1428325" y="2907125"/>
          <a:ext cx="2242799" cy="1050593"/>
        </a:xfrm>
        <a:prstGeom prst="rect">
          <a:avLst/>
        </a:prstGeom>
        <a:solidFill>
          <a:schemeClr val="accent3">
            <a:tint val="40000"/>
            <a:alpha val="90000"/>
            <a:hueOff val="0"/>
            <a:satOff val="0"/>
            <a:lumOff val="0"/>
            <a:alphaOff val="0"/>
          </a:schemeClr>
        </a:solidFill>
        <a:ln w="19050" cap="rnd"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marL="0" lvl="0" indent="0" algn="l" defTabSz="533400">
            <a:lnSpc>
              <a:spcPct val="90000"/>
            </a:lnSpc>
            <a:spcBef>
              <a:spcPct val="0"/>
            </a:spcBef>
            <a:spcAft>
              <a:spcPct val="35000"/>
            </a:spcAft>
            <a:buNone/>
          </a:pPr>
          <a:r>
            <a:rPr lang="en-US" sz="1200" kern="1200"/>
            <a:t>WVU Officially Launched the first CRP-University sponsored two part time positions- Director &amp; Recovery Specialist</a:t>
          </a:r>
        </a:p>
      </dsp:txBody>
      <dsp:txXfrm>
        <a:off x="1428325" y="2907125"/>
        <a:ext cx="2242799" cy="1050593"/>
      </dsp:txXfrm>
    </dsp:sp>
    <dsp:sp modelId="{6CB7CE4D-9AA0-4D58-B2C4-AB0D860DF3A7}">
      <dsp:nvSpPr>
        <dsp:cNvPr id="0" name=""/>
        <dsp:cNvSpPr/>
      </dsp:nvSpPr>
      <dsp:spPr>
        <a:xfrm>
          <a:off x="2549725" y="2106612"/>
          <a:ext cx="0" cy="294925"/>
        </a:xfrm>
        <a:prstGeom prst="line">
          <a:avLst/>
        </a:prstGeom>
        <a:noFill/>
        <a:ln w="12700" cap="rnd" cmpd="sng" algn="ctr">
          <a:solidFill>
            <a:schemeClr val="accent3">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C6AA12D1-3E7A-4E04-93EC-184EE45BCD3E}">
      <dsp:nvSpPr>
        <dsp:cNvPr id="0" name=""/>
        <dsp:cNvSpPr/>
      </dsp:nvSpPr>
      <dsp:spPr>
        <a:xfrm rot="2700000">
          <a:off x="1242636" y="2073841"/>
          <a:ext cx="65542" cy="65542"/>
        </a:xfrm>
        <a:prstGeom prst="rect">
          <a:avLst/>
        </a:prstGeom>
        <a:solidFill>
          <a:schemeClr val="accent2">
            <a:hueOff val="0"/>
            <a:satOff val="0"/>
            <a:lumOff val="0"/>
            <a:alphaOff val="0"/>
          </a:schemeClr>
        </a:solidFill>
        <a:ln w="63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95FB06D-4B56-473F-BB09-575CDBC1412A}">
      <dsp:nvSpPr>
        <dsp:cNvPr id="0" name=""/>
        <dsp:cNvSpPr/>
      </dsp:nvSpPr>
      <dsp:spPr>
        <a:xfrm rot="2700000">
          <a:off x="2516954" y="2073841"/>
          <a:ext cx="65542" cy="65542"/>
        </a:xfrm>
        <a:prstGeom prst="rect">
          <a:avLst/>
        </a:prstGeom>
        <a:solidFill>
          <a:schemeClr val="accent3">
            <a:hueOff val="0"/>
            <a:satOff val="0"/>
            <a:lumOff val="0"/>
            <a:alphaOff val="0"/>
          </a:schemeClr>
        </a:solidFill>
        <a:ln w="63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C15C513-43B7-4C8E-B689-7AA4290B60AC}">
      <dsp:nvSpPr>
        <dsp:cNvPr id="0" name=""/>
        <dsp:cNvSpPr/>
      </dsp:nvSpPr>
      <dsp:spPr>
        <a:xfrm>
          <a:off x="2702643" y="1306099"/>
          <a:ext cx="2242799" cy="505587"/>
        </a:xfrm>
        <a:prstGeom prst="rect">
          <a:avLst/>
        </a:prstGeom>
        <a:solidFill>
          <a:schemeClr val="accent4">
            <a:hueOff val="0"/>
            <a:satOff val="0"/>
            <a:lumOff val="0"/>
            <a:alphaOff val="0"/>
          </a:schemeClr>
        </a:solidFill>
        <a:ln w="19050" cap="rnd"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622300">
            <a:lnSpc>
              <a:spcPct val="90000"/>
            </a:lnSpc>
            <a:spcBef>
              <a:spcPct val="0"/>
            </a:spcBef>
            <a:spcAft>
              <a:spcPct val="35000"/>
            </a:spcAft>
            <a:buNone/>
            <a:defRPr b="1"/>
          </a:pPr>
          <a:r>
            <a:rPr lang="en-US" sz="1400" kern="1200"/>
            <a:t>2016</a:t>
          </a:r>
        </a:p>
      </dsp:txBody>
      <dsp:txXfrm>
        <a:off x="2702643" y="1306099"/>
        <a:ext cx="2242799" cy="505587"/>
      </dsp:txXfrm>
    </dsp:sp>
    <dsp:sp modelId="{A588725D-6794-4401-ADD6-BDAC7342FBD4}">
      <dsp:nvSpPr>
        <dsp:cNvPr id="0" name=""/>
        <dsp:cNvSpPr/>
      </dsp:nvSpPr>
      <dsp:spPr>
        <a:xfrm>
          <a:off x="2702643" y="748966"/>
          <a:ext cx="2242799" cy="557133"/>
        </a:xfrm>
        <a:prstGeom prst="rect">
          <a:avLst/>
        </a:prstGeom>
        <a:solidFill>
          <a:schemeClr val="accent4">
            <a:tint val="40000"/>
            <a:alpha val="90000"/>
            <a:hueOff val="0"/>
            <a:satOff val="0"/>
            <a:lumOff val="0"/>
            <a:alphaOff val="0"/>
          </a:schemeClr>
        </a:solidFill>
        <a:ln w="19050" cap="rnd" cmpd="sng" algn="ctr">
          <a:solidFill>
            <a:schemeClr val="accent4">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marL="0" lvl="0" indent="0" algn="l" defTabSz="533400">
            <a:lnSpc>
              <a:spcPct val="90000"/>
            </a:lnSpc>
            <a:spcBef>
              <a:spcPct val="0"/>
            </a:spcBef>
            <a:spcAft>
              <a:spcPct val="35000"/>
            </a:spcAft>
            <a:buNone/>
          </a:pPr>
          <a:r>
            <a:rPr lang="en-US" sz="1200" kern="1200"/>
            <a:t>WVU was given a dedicated space on campus=GROWTH</a:t>
          </a:r>
        </a:p>
      </dsp:txBody>
      <dsp:txXfrm>
        <a:off x="2702643" y="748966"/>
        <a:ext cx="2242799" cy="557133"/>
      </dsp:txXfrm>
    </dsp:sp>
    <dsp:sp modelId="{EE82F9A9-AA9E-49BA-9DE0-C9499D5782D5}">
      <dsp:nvSpPr>
        <dsp:cNvPr id="0" name=""/>
        <dsp:cNvSpPr/>
      </dsp:nvSpPr>
      <dsp:spPr>
        <a:xfrm>
          <a:off x="3824043" y="1811686"/>
          <a:ext cx="0" cy="294925"/>
        </a:xfrm>
        <a:prstGeom prst="line">
          <a:avLst/>
        </a:prstGeom>
        <a:noFill/>
        <a:ln w="12700" cap="rnd" cmpd="sng" algn="ctr">
          <a:solidFill>
            <a:schemeClr val="accent4">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54D48268-8BB6-46F3-AC90-9ED428A8CA00}">
      <dsp:nvSpPr>
        <dsp:cNvPr id="0" name=""/>
        <dsp:cNvSpPr/>
      </dsp:nvSpPr>
      <dsp:spPr>
        <a:xfrm>
          <a:off x="3976961" y="2401538"/>
          <a:ext cx="2242799" cy="505587"/>
        </a:xfrm>
        <a:prstGeom prst="rect">
          <a:avLst/>
        </a:prstGeom>
        <a:solidFill>
          <a:schemeClr val="accent5">
            <a:hueOff val="0"/>
            <a:satOff val="0"/>
            <a:lumOff val="0"/>
            <a:alphaOff val="0"/>
          </a:schemeClr>
        </a:solidFill>
        <a:ln w="19050" cap="rnd"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622300">
            <a:lnSpc>
              <a:spcPct val="90000"/>
            </a:lnSpc>
            <a:spcBef>
              <a:spcPct val="0"/>
            </a:spcBef>
            <a:spcAft>
              <a:spcPct val="35000"/>
            </a:spcAft>
            <a:buNone/>
            <a:defRPr b="1"/>
          </a:pPr>
          <a:r>
            <a:rPr lang="en-US" sz="1400" kern="1200"/>
            <a:t>2018</a:t>
          </a:r>
        </a:p>
      </dsp:txBody>
      <dsp:txXfrm>
        <a:off x="3976961" y="2401538"/>
        <a:ext cx="2242799" cy="505587"/>
      </dsp:txXfrm>
    </dsp:sp>
    <dsp:sp modelId="{0A202F8F-CA1B-4AFA-BC3E-FF2F8FC59D0B}">
      <dsp:nvSpPr>
        <dsp:cNvPr id="0" name=""/>
        <dsp:cNvSpPr/>
      </dsp:nvSpPr>
      <dsp:spPr>
        <a:xfrm>
          <a:off x="3976961" y="2907125"/>
          <a:ext cx="2242799" cy="1114266"/>
        </a:xfrm>
        <a:prstGeom prst="rect">
          <a:avLst/>
        </a:prstGeom>
        <a:solidFill>
          <a:schemeClr val="accent5">
            <a:tint val="40000"/>
            <a:alpha val="90000"/>
            <a:hueOff val="0"/>
            <a:satOff val="0"/>
            <a:lumOff val="0"/>
            <a:alphaOff val="0"/>
          </a:schemeClr>
        </a:solidFill>
        <a:ln w="19050" cap="rnd"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marL="0" lvl="0" indent="0" algn="l" defTabSz="533400">
            <a:lnSpc>
              <a:spcPct val="90000"/>
            </a:lnSpc>
            <a:spcBef>
              <a:spcPct val="0"/>
            </a:spcBef>
            <a:spcAft>
              <a:spcPct val="35000"/>
            </a:spcAft>
            <a:buNone/>
          </a:pPr>
          <a:r>
            <a:rPr lang="en-US" sz="1200" kern="1200"/>
            <a:t>State Funds from WV Legislature through WV ODCP</a:t>
          </a:r>
        </a:p>
        <a:p>
          <a:pPr marL="57150" lvl="1" indent="-57150" algn="l" defTabSz="400050">
            <a:lnSpc>
              <a:spcPct val="90000"/>
            </a:lnSpc>
            <a:spcBef>
              <a:spcPct val="0"/>
            </a:spcBef>
            <a:spcAft>
              <a:spcPct val="15000"/>
            </a:spcAft>
            <a:buChar char="•"/>
          </a:pPr>
          <a:r>
            <a:rPr lang="en-US" sz="900" kern="1200"/>
            <a:t>5 schools were awarded nearly 100,000</a:t>
          </a:r>
        </a:p>
        <a:p>
          <a:pPr marL="57150" lvl="1" indent="-57150" algn="l" defTabSz="400050">
            <a:lnSpc>
              <a:spcPct val="90000"/>
            </a:lnSpc>
            <a:spcBef>
              <a:spcPct val="0"/>
            </a:spcBef>
            <a:spcAft>
              <a:spcPct val="15000"/>
            </a:spcAft>
            <a:buChar char="•"/>
          </a:pPr>
          <a:r>
            <a:rPr lang="en-US" sz="900" kern="1200"/>
            <a:t>WVU, Marshall, WVSU, BridgeValley, Fairmont State University </a:t>
          </a:r>
        </a:p>
      </dsp:txBody>
      <dsp:txXfrm>
        <a:off x="3976961" y="2907125"/>
        <a:ext cx="2242799" cy="1114266"/>
      </dsp:txXfrm>
    </dsp:sp>
    <dsp:sp modelId="{98C1B628-5D70-4C7B-83A9-86218D3810AD}">
      <dsp:nvSpPr>
        <dsp:cNvPr id="0" name=""/>
        <dsp:cNvSpPr/>
      </dsp:nvSpPr>
      <dsp:spPr>
        <a:xfrm>
          <a:off x="5098361" y="2106612"/>
          <a:ext cx="0" cy="294925"/>
        </a:xfrm>
        <a:prstGeom prst="line">
          <a:avLst/>
        </a:prstGeom>
        <a:noFill/>
        <a:ln w="12700" cap="rnd" cmpd="sng" algn="ctr">
          <a:solidFill>
            <a:schemeClr val="accent5">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255D8C19-DA3D-458A-9739-C5141FFFDCB4}">
      <dsp:nvSpPr>
        <dsp:cNvPr id="0" name=""/>
        <dsp:cNvSpPr/>
      </dsp:nvSpPr>
      <dsp:spPr>
        <a:xfrm rot="2700000">
          <a:off x="3791272" y="2073841"/>
          <a:ext cx="65542" cy="65542"/>
        </a:xfrm>
        <a:prstGeom prst="rect">
          <a:avLst/>
        </a:prstGeom>
        <a:solidFill>
          <a:schemeClr val="accent4">
            <a:hueOff val="0"/>
            <a:satOff val="0"/>
            <a:lumOff val="0"/>
            <a:alphaOff val="0"/>
          </a:schemeClr>
        </a:solidFill>
        <a:ln w="63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1DD8354-BFD6-434C-A62C-DE8D67D55D82}">
      <dsp:nvSpPr>
        <dsp:cNvPr id="0" name=""/>
        <dsp:cNvSpPr/>
      </dsp:nvSpPr>
      <dsp:spPr>
        <a:xfrm rot="2700000">
          <a:off x="5065590" y="2073841"/>
          <a:ext cx="65542" cy="65542"/>
        </a:xfrm>
        <a:prstGeom prst="rect">
          <a:avLst/>
        </a:prstGeom>
        <a:solidFill>
          <a:schemeClr val="accent5">
            <a:hueOff val="0"/>
            <a:satOff val="0"/>
            <a:lumOff val="0"/>
            <a:alphaOff val="0"/>
          </a:schemeClr>
        </a:solidFill>
        <a:ln w="63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769862E-E07D-4FDB-ACBA-95CACBED46D8}">
      <dsp:nvSpPr>
        <dsp:cNvPr id="0" name=""/>
        <dsp:cNvSpPr/>
      </dsp:nvSpPr>
      <dsp:spPr>
        <a:xfrm>
          <a:off x="5251279" y="1306099"/>
          <a:ext cx="2242799" cy="505587"/>
        </a:xfrm>
        <a:prstGeom prst="rect">
          <a:avLst/>
        </a:prstGeom>
        <a:solidFill>
          <a:schemeClr val="accent6">
            <a:hueOff val="0"/>
            <a:satOff val="0"/>
            <a:lumOff val="0"/>
            <a:alphaOff val="0"/>
          </a:schemeClr>
        </a:solidFill>
        <a:ln w="19050" cap="rnd"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622300">
            <a:lnSpc>
              <a:spcPct val="90000"/>
            </a:lnSpc>
            <a:spcBef>
              <a:spcPct val="0"/>
            </a:spcBef>
            <a:spcAft>
              <a:spcPct val="35000"/>
            </a:spcAft>
            <a:buNone/>
            <a:defRPr b="1"/>
          </a:pPr>
          <a:r>
            <a:rPr lang="en-US" sz="1400" kern="1200"/>
            <a:t>2019</a:t>
          </a:r>
        </a:p>
      </dsp:txBody>
      <dsp:txXfrm>
        <a:off x="5251279" y="1306099"/>
        <a:ext cx="2242799" cy="505587"/>
      </dsp:txXfrm>
    </dsp:sp>
    <dsp:sp modelId="{4ED3587F-AEEC-4160-9DA3-4D8EFDCA5CF3}">
      <dsp:nvSpPr>
        <dsp:cNvPr id="0" name=""/>
        <dsp:cNvSpPr/>
      </dsp:nvSpPr>
      <dsp:spPr>
        <a:xfrm>
          <a:off x="5251279" y="589785"/>
          <a:ext cx="2242799" cy="716314"/>
        </a:xfrm>
        <a:prstGeom prst="rect">
          <a:avLst/>
        </a:prstGeom>
        <a:solidFill>
          <a:schemeClr val="accent6">
            <a:tint val="40000"/>
            <a:alpha val="90000"/>
            <a:hueOff val="0"/>
            <a:satOff val="0"/>
            <a:lumOff val="0"/>
            <a:alphaOff val="0"/>
          </a:schemeClr>
        </a:solidFill>
        <a:ln w="19050" cap="rnd" cmpd="sng" algn="ctr">
          <a:solidFill>
            <a:schemeClr val="accent6">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marL="0" lvl="0" indent="0" algn="l" defTabSz="533400">
            <a:lnSpc>
              <a:spcPct val="90000"/>
            </a:lnSpc>
            <a:spcBef>
              <a:spcPct val="0"/>
            </a:spcBef>
            <a:spcAft>
              <a:spcPct val="35000"/>
            </a:spcAft>
            <a:buNone/>
          </a:pPr>
          <a:r>
            <a:rPr lang="en-US" sz="1200" kern="1200"/>
            <a:t>SOR Funds for SWVCRN, Renewal of state funds to 4 schools</a:t>
          </a:r>
        </a:p>
      </dsp:txBody>
      <dsp:txXfrm>
        <a:off x="5251279" y="589785"/>
        <a:ext cx="2242799" cy="716314"/>
      </dsp:txXfrm>
    </dsp:sp>
    <dsp:sp modelId="{6AC09F35-B094-4EF3-9414-ECC98E1B5CBE}">
      <dsp:nvSpPr>
        <dsp:cNvPr id="0" name=""/>
        <dsp:cNvSpPr/>
      </dsp:nvSpPr>
      <dsp:spPr>
        <a:xfrm>
          <a:off x="6372679" y="1811686"/>
          <a:ext cx="0" cy="294925"/>
        </a:xfrm>
        <a:prstGeom prst="line">
          <a:avLst/>
        </a:prstGeom>
        <a:noFill/>
        <a:ln w="12700" cap="rnd" cmpd="sng" algn="ctr">
          <a:solidFill>
            <a:schemeClr val="accent6">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092AE32A-FAFD-4925-9C5A-C57086FF7CF8}">
      <dsp:nvSpPr>
        <dsp:cNvPr id="0" name=""/>
        <dsp:cNvSpPr/>
      </dsp:nvSpPr>
      <dsp:spPr>
        <a:xfrm>
          <a:off x="6525597" y="2401538"/>
          <a:ext cx="2242799" cy="505587"/>
        </a:xfrm>
        <a:prstGeom prst="rect">
          <a:avLst/>
        </a:prstGeom>
        <a:solidFill>
          <a:schemeClr val="accent2">
            <a:hueOff val="0"/>
            <a:satOff val="0"/>
            <a:lumOff val="0"/>
            <a:alphaOff val="0"/>
          </a:schemeClr>
        </a:solidFill>
        <a:ln w="19050" cap="rnd"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622300">
            <a:lnSpc>
              <a:spcPct val="90000"/>
            </a:lnSpc>
            <a:spcBef>
              <a:spcPct val="0"/>
            </a:spcBef>
            <a:spcAft>
              <a:spcPct val="35000"/>
            </a:spcAft>
            <a:buNone/>
            <a:defRPr b="1"/>
          </a:pPr>
          <a:r>
            <a:rPr lang="en-US" sz="1400" kern="1200" dirty="0"/>
            <a:t>2020/2021</a:t>
          </a:r>
        </a:p>
      </dsp:txBody>
      <dsp:txXfrm>
        <a:off x="6525597" y="2401538"/>
        <a:ext cx="2242799" cy="505587"/>
      </dsp:txXfrm>
    </dsp:sp>
    <dsp:sp modelId="{5CEEC289-FF27-470D-8F7C-CCBEA83B8EDE}">
      <dsp:nvSpPr>
        <dsp:cNvPr id="0" name=""/>
        <dsp:cNvSpPr/>
      </dsp:nvSpPr>
      <dsp:spPr>
        <a:xfrm>
          <a:off x="6525597" y="2907125"/>
          <a:ext cx="2242799" cy="1231407"/>
        </a:xfrm>
        <a:prstGeom prst="rect">
          <a:avLst/>
        </a:prstGeom>
        <a:solidFill>
          <a:schemeClr val="accent2">
            <a:tint val="40000"/>
            <a:alpha val="90000"/>
            <a:hueOff val="0"/>
            <a:satOff val="0"/>
            <a:lumOff val="0"/>
            <a:alphaOff val="0"/>
          </a:schemeClr>
        </a:solidFill>
        <a:ln w="19050" cap="rnd"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marL="0" lvl="0" indent="0" algn="l" defTabSz="533400">
            <a:lnSpc>
              <a:spcPct val="90000"/>
            </a:lnSpc>
            <a:spcBef>
              <a:spcPct val="0"/>
            </a:spcBef>
            <a:spcAft>
              <a:spcPct val="35000"/>
            </a:spcAft>
            <a:buNone/>
          </a:pPr>
          <a:r>
            <a:rPr lang="en-US" sz="1200" kern="1200"/>
            <a:t>Continuation of ODCP Grants</a:t>
          </a:r>
        </a:p>
        <a:p>
          <a:pPr marL="0" lvl="0" indent="0" algn="l" defTabSz="533400">
            <a:lnSpc>
              <a:spcPct val="90000"/>
            </a:lnSpc>
            <a:spcBef>
              <a:spcPct val="0"/>
            </a:spcBef>
            <a:spcAft>
              <a:spcPct val="35000"/>
            </a:spcAft>
            <a:buNone/>
          </a:pPr>
          <a:r>
            <a:rPr lang="en-US" sz="1200" kern="1200"/>
            <a:t>Additional funds from ODCP</a:t>
          </a:r>
        </a:p>
        <a:p>
          <a:pPr marL="0" lvl="0" indent="0" algn="l" defTabSz="533400">
            <a:lnSpc>
              <a:spcPct val="90000"/>
            </a:lnSpc>
            <a:spcBef>
              <a:spcPct val="0"/>
            </a:spcBef>
            <a:spcAft>
              <a:spcPct val="35000"/>
            </a:spcAft>
            <a:buNone/>
          </a:pPr>
          <a:r>
            <a:rPr lang="en-US" sz="1200" kern="1200"/>
            <a:t>Continuation of SOR funds for WVCRN</a:t>
          </a:r>
        </a:p>
        <a:p>
          <a:pPr marL="0" lvl="0" indent="0" algn="l" defTabSz="533400">
            <a:lnSpc>
              <a:spcPct val="90000"/>
            </a:lnSpc>
            <a:spcBef>
              <a:spcPct val="0"/>
            </a:spcBef>
            <a:spcAft>
              <a:spcPct val="35000"/>
            </a:spcAft>
            <a:buNone/>
          </a:pPr>
          <a:endParaRPr lang="en-US" sz="1200" kern="1200" dirty="0"/>
        </a:p>
      </dsp:txBody>
      <dsp:txXfrm>
        <a:off x="6525597" y="2907125"/>
        <a:ext cx="2242799" cy="1231407"/>
      </dsp:txXfrm>
    </dsp:sp>
    <dsp:sp modelId="{BCA5A395-9780-4136-B2C9-124E282354B3}">
      <dsp:nvSpPr>
        <dsp:cNvPr id="0" name=""/>
        <dsp:cNvSpPr/>
      </dsp:nvSpPr>
      <dsp:spPr>
        <a:xfrm>
          <a:off x="7646997" y="2106612"/>
          <a:ext cx="0" cy="294925"/>
        </a:xfrm>
        <a:prstGeom prst="line">
          <a:avLst/>
        </a:prstGeom>
        <a:noFill/>
        <a:ln w="12700" cap="rnd" cmpd="sng" algn="ctr">
          <a:solidFill>
            <a:schemeClr val="accent2">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8BA2B95-10C9-4EEB-8854-F88C7280A40F}">
      <dsp:nvSpPr>
        <dsp:cNvPr id="0" name=""/>
        <dsp:cNvSpPr/>
      </dsp:nvSpPr>
      <dsp:spPr>
        <a:xfrm rot="2700000">
          <a:off x="6339908" y="2073841"/>
          <a:ext cx="65542" cy="65542"/>
        </a:xfrm>
        <a:prstGeom prst="rect">
          <a:avLst/>
        </a:prstGeom>
        <a:solidFill>
          <a:schemeClr val="accent6">
            <a:hueOff val="0"/>
            <a:satOff val="0"/>
            <a:lumOff val="0"/>
            <a:alphaOff val="0"/>
          </a:schemeClr>
        </a:solidFill>
        <a:ln w="63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FF1952C-DAFB-4C8E-B6F2-37451F550AE8}">
      <dsp:nvSpPr>
        <dsp:cNvPr id="0" name=""/>
        <dsp:cNvSpPr/>
      </dsp:nvSpPr>
      <dsp:spPr>
        <a:xfrm rot="2700000">
          <a:off x="7614226" y="2073841"/>
          <a:ext cx="65542" cy="65542"/>
        </a:xfrm>
        <a:prstGeom prst="rect">
          <a:avLst/>
        </a:prstGeom>
        <a:solidFill>
          <a:schemeClr val="accent2">
            <a:hueOff val="0"/>
            <a:satOff val="0"/>
            <a:lumOff val="0"/>
            <a:alphaOff val="0"/>
          </a:schemeClr>
        </a:solidFill>
        <a:ln w="63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17/3/layout/HorizontalLabelsTimeline">
  <dgm:title val="Horizontal Labels Timeline"/>
  <dgm:desc val="Use to show a list of events in chronological order. The rectangular shape contains the description while the date is shown immediately below. It can display a large amount of text and medium length date format."/>
  <dgm:catLst>
    <dgm:cat type="timeline" pri="500"/>
    <dgm:cat type="process" pri="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
    <dgm:varLst>
      <dgm:chMax/>
      <dgm:chPref/>
      <dgm:animLvl val="lvl"/>
    </dgm:varLst>
    <dgm:alg type="composite"/>
    <dgm:shape xmlns:r="http://schemas.openxmlformats.org/officeDocument/2006/relationships" r:blip="">
      <dgm:adjLst/>
    </dgm:shape>
    <dgm:constrLst>
      <dgm:constr type="w" for="ch" forName="divider" refType="w"/>
      <dgm:constr type="h" for="ch" forName="divider"/>
      <dgm:constr type="ctrY" for="ch" forName="divider" refType="h" fact="0.5"/>
      <dgm:constr type="l" for="ch" forName="divider"/>
      <dgm:constr type="w" for="ch" forName="nodes" refType="w"/>
      <dgm:constr type="h" for="ch" forName="nodes" refType="h"/>
    </dgm:constrLst>
    <dgm:layoutNode name="divider" styleLbl="fgAcc1">
      <dgm:alg type="sp"/>
      <dgm:shape xmlns:r="http://schemas.openxmlformats.org/officeDocument/2006/relationships" type="line" r:blip="" zOrderOff="-1">
        <dgm:adjLst/>
      </dgm:shape>
      <dgm:presOf/>
      <dgm:constrLst/>
      <dgm:ruleLst/>
    </dgm:layoutNode>
    <dgm:layoutNode name="nodes">
      <dgm:varLst>
        <dgm:chMax/>
        <dgm:chPref/>
        <dgm:animLvl val="lvl"/>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choose name="constrBasedOnChildrenCount">
        <dgm:if name="constrForTwoChildren" axis="ch" ptType="node" func="cnt" op="lte" val="2">
          <dgm:constrLst>
            <dgm:constr type="primFontSz" for="des" forName="L1TextContainer" val="20"/>
            <dgm:constr type="primFontSz" for="des" forName="L2TextContainer" refType="primFontSz" refFor="des" refForName="L1TextContainer" op="equ" fact="0.85"/>
            <dgm:constr type="w" for="ch" forName="composite" refType="w"/>
            <dgm:constr type="h" for="ch" forName="composite" refType="h"/>
            <dgm:constr type="w" for="ch" forName="spaceBetweenRectangles" refType="w" refFor="ch" refForName="composite" fact="0"/>
            <dgm:constr type="w" for="ch" ptType="sibTrans" op="equ"/>
            <dgm:constr type="primFontSz" for="des" forName="L1TextContainer" op="equ"/>
            <dgm:constr type="primFontSz" for="des" forName="L2TextContainer" op="equ"/>
          </dgm:constrLst>
        </dgm:if>
        <dgm:else name="constrForRest">
          <dgm:constrLst>
            <dgm:constr type="primFontSz" for="des" forName="L1TextContainer" val="20"/>
            <dgm:constr type="primFontSz" for="des" forName="L2TextContainer" refType="primFontSz" refFor="des" refForName="L1TextContainer" op="equ" fact="0.85"/>
            <dgm:constr type="w" for="ch" forName="composite" refType="w"/>
            <dgm:constr type="h" for="ch" forName="composite" refType="h"/>
            <dgm:constr type="w" for="ch" forName="spaceBetweenRectangles" refType="w" refFor="ch" refForName="composite" fact="-0.5"/>
            <dgm:constr type="w" for="ch" ptType="sibTrans" op="equ"/>
            <dgm:constr type="primFontSz" for="des" forName="L1TextContainer" op="equ"/>
            <dgm:constr type="primFontSz" for="des" forName="L2TextContainer" op="equ"/>
          </dgm:constrLst>
        </dgm:else>
      </dgm:choose>
      <dgm:forEach name="nodesForEach" axis="ch" ptType="node">
        <dgm:layoutNode name="composite">
          <dgm:alg type="composite"/>
          <dgm:shape xmlns:r="http://schemas.openxmlformats.org/officeDocument/2006/relationships" r:blip="">
            <dgm:adjLst/>
          </dgm:shape>
          <dgm:choose name="CaseForPlacingNodesAboveAndBelowDivider">
            <dgm:if name="CaseForPlacingNodeAboveDivider" axis="self" ptType="node" func="posOdd" op="equ" val="1">
              <dgm:constrLst>
                <dgm:constr type="w" for="ch" forName="L1TextContainer" refType="w" fact="0.88"/>
                <dgm:constr type="l" for="ch" forName="L1TextContainer" refType="w" fact="0.06"/>
                <dgm:constr type="h" for="ch" forName="L1TextContainer" refType="h" fact="0.12"/>
                <dgm:constr type="t" for="ch" forName="L1TextContainer" refType="h" fact="0.31"/>
                <dgm:constr type="w" for="ch" forName="L2TextContainerWrapper" refType="w" fact="0.88"/>
                <dgm:constr type="l" for="ch" forName="L2TextContainerWrapper" refType="w" fact="0.06"/>
                <dgm:constr type="h" for="ch" forName="L2TextContainerWrapper" refType="h" fact="0.31"/>
                <dgm:constr type="b" for="ch" forName="L2TextContainerWrapper" refType="h" fact="0.31"/>
                <dgm:constr type="w" for="ch" forName="ConnectLine"/>
                <dgm:constr type="ctrX" for="ch" forName="ConnectLine" refType="w" fact="0.5"/>
                <dgm:constr type="h" for="ch" forName="ConnectLine" refType="h" fact="0.07"/>
                <dgm:constr type="t" for="ch" forName="ConnectLine" refType="h" fact="0.43"/>
                <dgm:constr type="w" for="ch" forName="ConnectorPoint" refType="h" fact="0.022"/>
                <dgm:constr type="h" for="ch" forName="ConnectorPoint" refType="h" fact="0.022"/>
                <dgm:constr type="ctrX" for="ch" forName="ConnectorPoint" refType="w" fact="0.5"/>
                <dgm:constr type="ctrY" for="ch" forName="ConnectorPoint" refType="h" fact="0.5"/>
                <dgm:constr type="w" for="ch" forName="EmptyPlaceHolder" refType="w"/>
                <dgm:constr type="h" for="ch" forName="EmptyPlaceHolder" refType="h" fact="0.5"/>
                <dgm:constr type="t" for="ch" forName="EmptyPlaceHolder" refType="h" fact="0.5"/>
              </dgm:constrLst>
            </dgm:if>
            <dgm:else name="CaseForPlacingNodeBelowDivider">
              <dgm:constrLst>
                <dgm:constr type="w" for="ch" forName="L1TextContainer" refType="w" fact="0.88"/>
                <dgm:constr type="l" for="ch" forName="L1TextContainer" refType="w" fact="0.06"/>
                <dgm:constr type="h" for="ch" forName="L1TextContainer" refType="h" fact="0.12"/>
                <dgm:constr type="t" for="ch" forName="L1TextContainer" refType="h" fact="0.57"/>
                <dgm:constr type="w" for="ch" forName="L2TextContainerWrapper" refType="w" fact="0.88"/>
                <dgm:constr type="l" for="ch" forName="L2TextContainerWrapper" refType="w" fact="0.06"/>
                <dgm:constr type="h" for="ch" forName="L2TextContainerWrapper" refType="h" fact="0.31"/>
                <dgm:constr type="t" for="ch" forName="L2TextContainerWrapper" refType="h" fact="0.69"/>
                <dgm:constr type="w" for="ch" forName="ConnectLine"/>
                <dgm:constr type="ctrX" for="ch" forName="ConnectLine" refType="w" fact="0.5"/>
                <dgm:constr type="h" for="ch" forName="ConnectLine" refType="h" fact="0.07"/>
                <dgm:constr type="t" for="ch" forName="ConnectLine" refType="h" fact="0.5"/>
                <dgm:constr type="w" for="ch" forName="ConnectorPoint" refType="h" fact="0.022"/>
                <dgm:constr type="h" for="ch" forName="ConnectorPoint" refType="h" fact="0.022"/>
                <dgm:constr type="ctrX" for="ch" forName="ConnectorPoint" refType="w" fact="0.5"/>
                <dgm:constr type="ctrY" for="ch" forName="ConnectorPoint" refType="h" fact="0.5"/>
                <dgm:constr type="w" for="ch" forName="EmptyPlaceHolder" refType="w"/>
                <dgm:constr type="h" for="ch" forName="EmptyPlaceHolder" refType="h" fact="0.5"/>
                <dgm:constr type="t" for="ch" forName="EmptyPlaceHolder" refType="h" fact="0"/>
              </dgm:constrLst>
            </dgm:else>
          </dgm:choose>
          <dgm:layoutNode name="L1TextContainer" styleLbl="alignNode1">
            <dgm:varLst>
              <dgm:chMax val="1"/>
              <dgm:chPref val="1"/>
              <dgm:bulletEnabled val="1"/>
            </dgm:varLst>
            <dgm:alg type="tx">
              <dgm:param type="txAnchorVert" val="mid"/>
              <dgm:param type="parTxLTRAlign" val="ctr"/>
              <dgm:param type="parTxRTLAlign" val="ctr"/>
            </dgm:alg>
            <dgm:shape xmlns:r="http://schemas.openxmlformats.org/officeDocument/2006/relationships" type="rect" r:blip="">
              <dgm:adjLst/>
            </dgm:shape>
            <dgm:presOf axis="self"/>
            <dgm:constrLst>
              <dgm:constr type="tMarg" refType="primFontSz" fact="0.4"/>
              <dgm:constr type="bMarg" refType="primFontSz" fact="0.4"/>
              <dgm:constr type="lMarg" refType="primFontSz" fact="0.4"/>
              <dgm:constr type="rMarg" refType="primFontSz" fact="0.4"/>
            </dgm:constrLst>
            <dgm:ruleLst>
              <dgm:rule type="primFontSz" val="14" fact="NaN" max="NaN"/>
            </dgm:ruleLst>
          </dgm:layoutNode>
          <dgm:layoutNode name="L2TextContainerWrapper">
            <dgm:varLst>
              <dgm:bulletEnabled val="1"/>
            </dgm:varLst>
            <dgm:alg type="composite"/>
            <dgm:choose name="L2TextContainerConstr">
              <dgm:if name="CaseForPlacingL2TextContaineAboveDivider" axis="self" ptType="node" func="posOdd" op="equ" val="1">
                <dgm:constrLst>
                  <dgm:constr type="h" for="ch" forName="L2TextContainer" refType="h" fact="0.39"/>
                  <dgm:constr type="b" for="ch" forName="L2TextContainer" refType="h"/>
                  <dgm:constr type="h" for="ch" forName="FlexibleEmptyPlaceHolder" refType="h" fact="0.61"/>
                </dgm:constrLst>
              </dgm:if>
              <dgm:else name="CaseForPlacingL2TextContaineBelowDivider">
                <dgm:constrLst>
                  <dgm:constr type="h" for="ch" forName="L2TextContainer" refType="h" fact="0.39"/>
                  <dgm:constr type="h" for="ch" forName="FlexibleEmptyPlaceHolder" refType="h" fact="0.61"/>
                  <dgm:constr type="b" for="ch" forName="FlexibleEmptyPlaceHolder" refType="h"/>
                </dgm:constrLst>
              </dgm:else>
            </dgm:choose>
            <dgm:layoutNode name="L2TextContainer" styleLbl="bgAccFollowNode1" moveWith="L1TextContainer">
              <dgm:choose name="L2TextContainerAlgo">
                <dgm:if name="L2TextContainerAlgoLTR" func="var" arg="dir" op="equ" val="norm">
                  <dgm:alg type="tx">
                    <dgm:param type="txAnchorVert" val="mid"/>
                    <dgm:param type="parTxRTLAlign" val="l"/>
                    <dgm:param type="parTxLTRAlign" val="l"/>
                    <dgm:param type="txAnchorVertCh" val="mid"/>
                    <dgm:param type="shpTxRTLAlignCh" val="l"/>
                    <dgm:param type="shpTxLTRAlignCh" val="l"/>
                  </dgm:alg>
                </dgm:if>
                <dgm:else name="L2TextContainerAlgoRTL">
                  <dgm:alg type="tx">
                    <dgm:param type="txAnchorVert" val="mid"/>
                    <dgm:param type="parTxRTLAlign" val="r"/>
                    <dgm:param type="parTxLTRAlign" val="r"/>
                    <dgm:param type="txAnchorVertCh" val="mid"/>
                    <dgm:param type="shpTxRTLAlignCh" val="r"/>
                    <dgm:param type="shpTxLTRAlignCh" val="r"/>
                  </dgm:alg>
                </dgm:else>
              </dgm:choose>
              <dgm:shape xmlns:r="http://schemas.openxmlformats.org/officeDocument/2006/relationships" type="rect" r:blip="">
                <dgm:adjLst/>
              </dgm:shape>
              <dgm:presOf axis="des" ptType="node"/>
              <dgm:constrLst>
                <dgm:constr type="tMarg" refType="primFontSz" fact="0.75"/>
                <dgm:constr type="bMarg" refType="primFontSz" fact="0.75"/>
                <dgm:constr type="lMarg" refType="primFontSz" fact="0.75"/>
                <dgm:constr type="rMarg" refType="primFontSz" fact="0.75"/>
              </dgm:constrLst>
              <dgm:ruleLst>
                <dgm:rule type="h" val="INF" fact="NaN" max="NaN"/>
                <dgm:rule type="primFontSz" val="12" fact="NaN" max="NaN"/>
                <dgm:rule type="secFontSz" val="10" fact="NaN" max="NaN"/>
              </dgm:ruleLst>
            </dgm:layoutNode>
            <dgm:layoutNode name="FlexibleEmptyPlaceHolder">
              <dgm:alg type="sp"/>
              <dgm:shape xmlns:r="http://schemas.openxmlformats.org/officeDocument/2006/relationships" r:blip="">
                <dgm:adjLst/>
              </dgm:shape>
              <dgm:presOf/>
              <dgm:constrLst/>
            </dgm:layoutNode>
          </dgm:layoutNode>
          <dgm:layoutNode name="ConnectLine" styleLbl="sibTrans1D1" moveWith="L1TextContainer">
            <dgm:alg type="sp"/>
            <dgm:shape xmlns:r="http://schemas.openxmlformats.org/officeDocument/2006/relationships" type="line" r:blip="">
              <dgm:adjLst/>
            </dgm:shape>
            <dgm:presOf/>
            <dgm:constrLst/>
          </dgm:layoutNode>
          <dgm:layoutNode name="ConnectorPoint" styleLbl="node1" moveWith="L1TextContainer">
            <dgm:alg type="sp"/>
            <dgm:shape xmlns:r="http://schemas.openxmlformats.org/officeDocument/2006/relationships" rot="45" type="rect" r:blip="" zOrderOff="10">
              <dgm:adjLst/>
              <dgm:extLst>
                <a:ext uri="{B698B0E9-8C71-41B9-8309-B3DCBF30829C}">
                  <dgm1612:spPr xmlns:dgm1612="http://schemas.microsoft.com/office/drawing/2016/12/diagram">
                    <a:ln w="6350"/>
                  </dgm1612:spPr>
                </a:ext>
              </dgm:extLst>
            </dgm:shape>
            <dgm:presOf/>
            <dgm:constrLst/>
          </dgm:layoutNode>
          <dgm:layoutNode name="EmptyPlaceHolder">
            <dgm:alg type="sp"/>
            <dgm:shape xmlns:r="http://schemas.openxmlformats.org/officeDocument/2006/relationships" r:blip="">
              <dgm:adjLst/>
            </dgm:shape>
            <dgm:presOf/>
            <dgm:constrLst/>
          </dgm:layoutNode>
        </dgm:layoutNode>
        <dgm:forEach name="Name28"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Node>
  <dgm:extLst>
    <a:ext uri="{68A01E43-0DF5-4B5B-8FA6-DAF915123BFB}">
      <dgm1612:lstStyle xmlns:dgm1612="http://schemas.microsoft.com/office/drawing/2016/12/diagram">
        <a:lvl1pPr>
          <a:defRPr b="1"/>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BE8E40-1D28-4EDA-904E-BCA07BF8830E}" type="datetimeFigureOut">
              <a:rPr lang="en-US" smtClean="0"/>
              <a:t>3/30/2021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8DB7BC-9DBC-4209-91D3-0B4DCE0DEB52}" type="slidenum">
              <a:rPr lang="en-US" smtClean="0"/>
              <a:t>‹#›</a:t>
            </a:fld>
            <a:endParaRPr lang="en-US"/>
          </a:p>
        </p:txBody>
      </p:sp>
    </p:spTree>
    <p:extLst>
      <p:ext uri="{BB962C8B-B14F-4D97-AF65-F5344CB8AC3E}">
        <p14:creationId xmlns:p14="http://schemas.microsoft.com/office/powerpoint/2010/main" val="19315863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why is this important?  When we’ve got plenty of clinical services on campus and in the surrounding area, why is peer support key? Well, because as peers we can help instill hope, and we can be a positive example or role model. We can help people navigate resources because we’ve had to navigate them, and that experience on the ground can look a little different from the way things are supposed to work, right? There’s also this leadership pipeline – you might start out getting support, and as you grow toward wellness you get to be the one to give support. Building community and supporting one another is also key, and in that environment is where a lot of us in recovery learn how to have fun again! All of this adds up to a way of relating to each other that’s really different from clinical services. And because it’s different it’s got different boundaries. We’ll talk about these more in that ethics section. </a:t>
            </a:r>
          </a:p>
        </p:txBody>
      </p:sp>
      <p:sp>
        <p:nvSpPr>
          <p:cNvPr id="4" name="Slide Number Placeholder 3"/>
          <p:cNvSpPr>
            <a:spLocks noGrp="1"/>
          </p:cNvSpPr>
          <p:nvPr>
            <p:ph type="sldNum" sz="quarter" idx="5"/>
          </p:nvPr>
        </p:nvSpPr>
        <p:spPr/>
        <p:txBody>
          <a:bodyPr/>
          <a:lstStyle/>
          <a:p>
            <a:fld id="{6808886B-3502-0946-A1D1-9E878DEE4634}" type="slidenum">
              <a:rPr lang="en-US" smtClean="0"/>
              <a:t>8</a:t>
            </a:fld>
            <a:endParaRPr lang="en-US" dirty="0"/>
          </a:p>
        </p:txBody>
      </p:sp>
    </p:spTree>
    <p:extLst>
      <p:ext uri="{BB962C8B-B14F-4D97-AF65-F5344CB8AC3E}">
        <p14:creationId xmlns:p14="http://schemas.microsoft.com/office/powerpoint/2010/main" val="2048360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3/30/2021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3/30/2021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7474936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3/30/2021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2661116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3/30/2021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6941362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E165CF-70BB-44C0-B1BD-B26EE2784A5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3713D3C-890B-4BC9-A011-2E588D0A635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A5CFDB4-7B1D-4E71-ACD8-9DCEC7A9A64B}"/>
              </a:ext>
            </a:extLst>
          </p:cNvPr>
          <p:cNvSpPr>
            <a:spLocks noGrp="1"/>
          </p:cNvSpPr>
          <p:nvPr>
            <p:ph type="dt" sz="half" idx="10"/>
          </p:nvPr>
        </p:nvSpPr>
        <p:spPr/>
        <p:txBody>
          <a:bodyPr/>
          <a:lstStyle/>
          <a:p>
            <a:fld id="{5F1FD6BD-DD6B-4502-B34C-6F0D5794549C}" type="datetimeFigureOut">
              <a:rPr lang="en-US" smtClean="0"/>
              <a:t>3/30/2021</a:t>
            </a:fld>
            <a:endParaRPr lang="en-US"/>
          </a:p>
        </p:txBody>
      </p:sp>
      <p:sp>
        <p:nvSpPr>
          <p:cNvPr id="5" name="Footer Placeholder 4">
            <a:extLst>
              <a:ext uri="{FF2B5EF4-FFF2-40B4-BE49-F238E27FC236}">
                <a16:creationId xmlns:a16="http://schemas.microsoft.com/office/drawing/2014/main" id="{A0FB39D4-03D3-4368-A6C7-B8D46D1EE3A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BA6537E-9065-439C-96D4-C3406873C712}"/>
              </a:ext>
            </a:extLst>
          </p:cNvPr>
          <p:cNvSpPr>
            <a:spLocks noGrp="1"/>
          </p:cNvSpPr>
          <p:nvPr>
            <p:ph type="sldNum" sz="quarter" idx="12"/>
          </p:nvPr>
        </p:nvSpPr>
        <p:spPr/>
        <p:txBody>
          <a:bodyPr/>
          <a:lstStyle/>
          <a:p>
            <a:fld id="{E302252F-C417-48D1-B178-A0040F0B94E6}" type="slidenum">
              <a:rPr lang="en-US" smtClean="0"/>
              <a:t>‹#›</a:t>
            </a:fld>
            <a:endParaRPr lang="en-US"/>
          </a:p>
        </p:txBody>
      </p:sp>
    </p:spTree>
    <p:extLst>
      <p:ext uri="{BB962C8B-B14F-4D97-AF65-F5344CB8AC3E}">
        <p14:creationId xmlns:p14="http://schemas.microsoft.com/office/powerpoint/2010/main" val="29895151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5C6A85-EB3A-4076-AB71-43ABF0487FB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887996-1EC1-4C45-B357-024EDCBE39C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5CF1BF2-5BC3-43A1-A189-F367C3FDB27F}"/>
              </a:ext>
            </a:extLst>
          </p:cNvPr>
          <p:cNvSpPr>
            <a:spLocks noGrp="1"/>
          </p:cNvSpPr>
          <p:nvPr>
            <p:ph type="dt" sz="half" idx="10"/>
          </p:nvPr>
        </p:nvSpPr>
        <p:spPr/>
        <p:txBody>
          <a:bodyPr/>
          <a:lstStyle/>
          <a:p>
            <a:fld id="{5F1FD6BD-DD6B-4502-B34C-6F0D5794549C}" type="datetimeFigureOut">
              <a:rPr lang="en-US" smtClean="0"/>
              <a:t>3/30/2021</a:t>
            </a:fld>
            <a:endParaRPr lang="en-US"/>
          </a:p>
        </p:txBody>
      </p:sp>
      <p:sp>
        <p:nvSpPr>
          <p:cNvPr id="5" name="Footer Placeholder 4">
            <a:extLst>
              <a:ext uri="{FF2B5EF4-FFF2-40B4-BE49-F238E27FC236}">
                <a16:creationId xmlns:a16="http://schemas.microsoft.com/office/drawing/2014/main" id="{00083AF8-B201-458A-B5E2-D74B4527990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2BAE9E3-E503-48E9-8607-F3144F3C0EA2}"/>
              </a:ext>
            </a:extLst>
          </p:cNvPr>
          <p:cNvSpPr>
            <a:spLocks noGrp="1"/>
          </p:cNvSpPr>
          <p:nvPr>
            <p:ph type="sldNum" sz="quarter" idx="12"/>
          </p:nvPr>
        </p:nvSpPr>
        <p:spPr/>
        <p:txBody>
          <a:bodyPr/>
          <a:lstStyle/>
          <a:p>
            <a:fld id="{E302252F-C417-48D1-B178-A0040F0B94E6}" type="slidenum">
              <a:rPr lang="en-US" smtClean="0"/>
              <a:t>‹#›</a:t>
            </a:fld>
            <a:endParaRPr lang="en-US"/>
          </a:p>
        </p:txBody>
      </p:sp>
    </p:spTree>
    <p:extLst>
      <p:ext uri="{BB962C8B-B14F-4D97-AF65-F5344CB8AC3E}">
        <p14:creationId xmlns:p14="http://schemas.microsoft.com/office/powerpoint/2010/main" val="374629435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3/30/2021</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8E18893-56F8-40E6-8D36-4ED8D638F7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1BBCB44-04A4-46CD-B871-4F38C818D8A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F164CFA-5CC9-4F4E-83EC-599CD80C544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F1FD6BD-DD6B-4502-B34C-6F0D5794549C}" type="datetimeFigureOut">
              <a:rPr lang="en-US" smtClean="0"/>
              <a:t>3/30/2021</a:t>
            </a:fld>
            <a:endParaRPr lang="en-US"/>
          </a:p>
        </p:txBody>
      </p:sp>
      <p:sp>
        <p:nvSpPr>
          <p:cNvPr id="5" name="Footer Placeholder 4">
            <a:extLst>
              <a:ext uri="{FF2B5EF4-FFF2-40B4-BE49-F238E27FC236}">
                <a16:creationId xmlns:a16="http://schemas.microsoft.com/office/drawing/2014/main" id="{A76360CC-94C9-4067-9C86-547052AF20E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0065E76-24E8-4339-9EFE-5FAD84C5A8A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02252F-C417-48D1-B178-A0040F0B94E6}" type="slidenum">
              <a:rPr lang="en-US" smtClean="0"/>
              <a:t>‹#›</a:t>
            </a:fld>
            <a:endParaRPr lang="en-US"/>
          </a:p>
        </p:txBody>
      </p:sp>
    </p:spTree>
    <p:extLst>
      <p:ext uri="{BB962C8B-B14F-4D97-AF65-F5344CB8AC3E}">
        <p14:creationId xmlns:p14="http://schemas.microsoft.com/office/powerpoint/2010/main" val="3512539090"/>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Layout" Target="../slideLayouts/slideLayout5.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hyperlink" Target="https://www.youtube.com/channel/UCpNzIyMpuSAIzmtRcZmq14A" TargetMode="External"/><Relationship Id="rId2" Type="http://schemas.openxmlformats.org/officeDocument/2006/relationships/hyperlink" Target="https://youtu.be/Cpf5qqOEf4o" TargetMode="Externa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jp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hyperlink" Target="mailto:mullens20@marshall.edu" TargetMode="External"/><Relationship Id="rId2" Type="http://schemas.openxmlformats.org/officeDocument/2006/relationships/image" Target="../media/image1.jp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tree in a park&#10;&#10;Description automatically generated">
            <a:extLst>
              <a:ext uri="{FF2B5EF4-FFF2-40B4-BE49-F238E27FC236}">
                <a16:creationId xmlns:a16="http://schemas.microsoft.com/office/drawing/2014/main" id="{2C65FBAF-3562-4559-B782-278129847854}"/>
              </a:ext>
            </a:extLst>
          </p:cNvPr>
          <p:cNvPicPr>
            <a:picLocks noChangeAspect="1"/>
          </p:cNvPicPr>
          <p:nvPr/>
        </p:nvPicPr>
        <p:blipFill rotWithShape="1">
          <a:blip r:embed="rId2">
            <a:extLst>
              <a:ext uri="{28A0092B-C50C-407E-A947-70E740481C1C}">
                <a14:useLocalDpi xmlns:a14="http://schemas.microsoft.com/office/drawing/2010/main" val="0"/>
              </a:ext>
            </a:extLst>
          </a:blip>
          <a:srcRect r="463" b="438"/>
          <a:stretch/>
        </p:blipFill>
        <p:spPr>
          <a:xfrm>
            <a:off x="0" y="0"/>
            <a:ext cx="12188952" cy="6858000"/>
          </a:xfrm>
          <a:prstGeom prst="rect">
            <a:avLst/>
          </a:prstGeom>
        </p:spPr>
      </p:pic>
      <p:sp>
        <p:nvSpPr>
          <p:cNvPr id="6" name="Rectangle 5">
            <a:extLst>
              <a:ext uri="{FF2B5EF4-FFF2-40B4-BE49-F238E27FC236}">
                <a16:creationId xmlns:a16="http://schemas.microsoft.com/office/drawing/2014/main" id="{96A7636D-B3F4-4E90-888F-A03D57ACBA5C}"/>
              </a:ext>
            </a:extLst>
          </p:cNvPr>
          <p:cNvSpPr/>
          <p:nvPr/>
        </p:nvSpPr>
        <p:spPr>
          <a:xfrm>
            <a:off x="0" y="3075709"/>
            <a:ext cx="12188952" cy="2251364"/>
          </a:xfrm>
          <a:prstGeom prst="rect">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B47E081-8207-48B1-9ADC-C28423A188EA}"/>
              </a:ext>
            </a:extLst>
          </p:cNvPr>
          <p:cNvSpPr>
            <a:spLocks noGrp="1"/>
          </p:cNvSpPr>
          <p:nvPr>
            <p:ph type="ctrTitle"/>
          </p:nvPr>
        </p:nvSpPr>
        <p:spPr>
          <a:xfrm>
            <a:off x="1522476" y="4201391"/>
            <a:ext cx="9144000" cy="831270"/>
          </a:xfrm>
        </p:spPr>
        <p:txBody>
          <a:bodyPr>
            <a:normAutofit fontScale="90000"/>
          </a:bodyPr>
          <a:lstStyle/>
          <a:p>
            <a:r>
              <a:rPr lang="en-US" b="1" dirty="0">
                <a:solidFill>
                  <a:schemeClr val="accent2"/>
                </a:solidFill>
                <a:latin typeface="Arial" panose="020B0604020202020204" pitchFamily="34" charset="0"/>
                <a:cs typeface="Arial" panose="020B0604020202020204" pitchFamily="34" charset="0"/>
              </a:rPr>
              <a:t>WV Collegiate Recovery Network </a:t>
            </a:r>
          </a:p>
        </p:txBody>
      </p:sp>
    </p:spTree>
    <p:extLst>
      <p:ext uri="{BB962C8B-B14F-4D97-AF65-F5344CB8AC3E}">
        <p14:creationId xmlns:p14="http://schemas.microsoft.com/office/powerpoint/2010/main" val="36834313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9527FCEA-6143-4C5E-8C45-8AC9237ADE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50000"/>
              <a:lumOff val="5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1A9F23AD-7A55-49F3-A3EC-743F47F36B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7090"/>
            <a:ext cx="6741849" cy="5897880"/>
          </a:xfrm>
          <a:prstGeom prst="rect">
            <a:avLst/>
          </a:prstGeom>
          <a:solidFill>
            <a:srgbClr val="FFFFFF"/>
          </a:solidFill>
          <a:ln w="19050">
            <a:solidFill>
              <a:schemeClr val="tx1">
                <a:lumMod val="50000"/>
                <a:lumOff val="50000"/>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Text, letter&#10;&#10;Description automatically generated">
            <a:extLst>
              <a:ext uri="{FF2B5EF4-FFF2-40B4-BE49-F238E27FC236}">
                <a16:creationId xmlns:a16="http://schemas.microsoft.com/office/drawing/2014/main" id="{D75559B9-FF7F-48CE-82AB-068ADDC80D6B}"/>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1694398" y="650497"/>
            <a:ext cx="4303648" cy="5571066"/>
          </a:xfrm>
          <a:prstGeom prst="rect">
            <a:avLst/>
          </a:prstGeom>
        </p:spPr>
      </p:pic>
      <p:sp>
        <p:nvSpPr>
          <p:cNvPr id="21" name="Rectangle 20">
            <a:extLst>
              <a:ext uri="{FF2B5EF4-FFF2-40B4-BE49-F238E27FC236}">
                <a16:creationId xmlns:a16="http://schemas.microsoft.com/office/drawing/2014/main" id="{D7D9F91F-72C9-4DB9-ABD0-A8180D8262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5" y="480060"/>
            <a:ext cx="4180332" cy="2788074"/>
          </a:xfrm>
          <a:prstGeom prst="rect">
            <a:avLst/>
          </a:prstGeom>
          <a:solidFill>
            <a:srgbClr val="FFFFFF"/>
          </a:solidFill>
          <a:ln w="19050">
            <a:solidFill>
              <a:schemeClr val="tx1">
                <a:lumMod val="50000"/>
                <a:lumOff val="50000"/>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CBE9C538-D44B-4961-B79A-8C89190EEFFD}"/>
              </a:ext>
            </a:extLst>
          </p:cNvPr>
          <p:cNvPicPr>
            <a:picLocks noChangeAspect="1"/>
          </p:cNvPicPr>
          <p:nvPr/>
        </p:nvPicPr>
        <p:blipFill>
          <a:blip r:embed="rId3"/>
          <a:stretch>
            <a:fillRect/>
          </a:stretch>
        </p:blipFill>
        <p:spPr>
          <a:xfrm>
            <a:off x="7768924" y="643467"/>
            <a:ext cx="3708843" cy="2475653"/>
          </a:xfrm>
          <a:prstGeom prst="rect">
            <a:avLst/>
          </a:prstGeom>
        </p:spPr>
      </p:pic>
      <p:sp>
        <p:nvSpPr>
          <p:cNvPr id="23" name="Rectangle 22">
            <a:extLst>
              <a:ext uri="{FF2B5EF4-FFF2-40B4-BE49-F238E27FC236}">
                <a16:creationId xmlns:a16="http://schemas.microsoft.com/office/drawing/2014/main" id="{BE016956-CE9F-4946-8834-A8BC3529D0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5" y="3603670"/>
            <a:ext cx="4180332" cy="2788074"/>
          </a:xfrm>
          <a:prstGeom prst="rect">
            <a:avLst/>
          </a:prstGeom>
          <a:solidFill>
            <a:srgbClr val="FFFFFF"/>
          </a:solidFill>
          <a:ln w="19050">
            <a:solidFill>
              <a:schemeClr val="tx1">
                <a:lumMod val="50000"/>
                <a:lumOff val="50000"/>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Graphical user interface, application&#10;&#10;Description automatically generated">
            <a:extLst>
              <a:ext uri="{FF2B5EF4-FFF2-40B4-BE49-F238E27FC236}">
                <a16:creationId xmlns:a16="http://schemas.microsoft.com/office/drawing/2014/main" id="{72D0D712-0462-4883-A37D-1F379FFD587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67015" y="3748194"/>
            <a:ext cx="3712660" cy="2471631"/>
          </a:xfrm>
          <a:prstGeom prst="rect">
            <a:avLst/>
          </a:prstGeom>
        </p:spPr>
      </p:pic>
    </p:spTree>
    <p:extLst>
      <p:ext uri="{BB962C8B-B14F-4D97-AF65-F5344CB8AC3E}">
        <p14:creationId xmlns:p14="http://schemas.microsoft.com/office/powerpoint/2010/main" val="30398660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0FCE7C6-F470-4940-8298-D513CBF73F5D}"/>
              </a:ext>
            </a:extLst>
          </p:cNvPr>
          <p:cNvSpPr>
            <a:spLocks noGrp="1"/>
          </p:cNvSpPr>
          <p:nvPr>
            <p:ph type="body" idx="1"/>
          </p:nvPr>
        </p:nvSpPr>
        <p:spPr>
          <a:xfrm>
            <a:off x="829735" y="5489473"/>
            <a:ext cx="8596668" cy="860400"/>
          </a:xfrm>
        </p:spPr>
        <p:txBody>
          <a:bodyPr/>
          <a:lstStyle/>
          <a:p>
            <a:r>
              <a:rPr lang="en-US" dirty="0">
                <a:solidFill>
                  <a:srgbClr val="FF0000"/>
                </a:solidFill>
                <a:hlinkClick r:id="rId2">
                  <a:extLst>
                    <a:ext uri="{A12FA001-AC4F-418D-AE19-62706E023703}">
                      <ahyp:hlinkClr xmlns:ahyp="http://schemas.microsoft.com/office/drawing/2018/hyperlinkcolor" val="tx"/>
                    </a:ext>
                  </a:extLst>
                </a:hlinkClick>
              </a:rPr>
              <a:t>https://youtu.be/Cpf5qqOEf4o</a:t>
            </a:r>
            <a:endParaRPr lang="en-US" dirty="0">
              <a:solidFill>
                <a:srgbClr val="FF0000"/>
              </a:solidFill>
            </a:endParaRPr>
          </a:p>
          <a:p>
            <a:r>
              <a:rPr lang="en-US" dirty="0">
                <a:solidFill>
                  <a:srgbClr val="FF0000"/>
                </a:solidFill>
                <a:hlinkClick r:id="rId3">
                  <a:extLst>
                    <a:ext uri="{A12FA001-AC4F-418D-AE19-62706E023703}">
                      <ahyp:hlinkClr xmlns:ahyp="http://schemas.microsoft.com/office/drawing/2018/hyperlinkcolor" val="tx"/>
                    </a:ext>
                  </a:extLst>
                </a:hlinkClick>
              </a:rPr>
              <a:t>https://www.youtube.com/channel/UCpNzIyMpuSAIzmtRcZmq14A</a:t>
            </a:r>
            <a:endParaRPr lang="en-US" dirty="0">
              <a:solidFill>
                <a:srgbClr val="FF0000"/>
              </a:solidFill>
            </a:endParaRPr>
          </a:p>
          <a:p>
            <a:endParaRPr lang="en-US" dirty="0"/>
          </a:p>
        </p:txBody>
      </p:sp>
      <p:pic>
        <p:nvPicPr>
          <p:cNvPr id="5" name="Picture 4" descr="Graphical user interface, website&#10;&#10;Description automatically generated">
            <a:extLst>
              <a:ext uri="{FF2B5EF4-FFF2-40B4-BE49-F238E27FC236}">
                <a16:creationId xmlns:a16="http://schemas.microsoft.com/office/drawing/2014/main" id="{321CC3E5-C68F-4597-A66A-86DE6E36DEF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1031" y="1382747"/>
            <a:ext cx="8896839" cy="3248160"/>
          </a:xfrm>
          <a:prstGeom prst="rect">
            <a:avLst/>
          </a:prstGeom>
        </p:spPr>
      </p:pic>
    </p:spTree>
    <p:extLst>
      <p:ext uri="{BB962C8B-B14F-4D97-AF65-F5344CB8AC3E}">
        <p14:creationId xmlns:p14="http://schemas.microsoft.com/office/powerpoint/2010/main" val="12091255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7845966-6EFC-468A-9CC7-BAB4B95854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54372" y="0"/>
            <a:ext cx="9483256" cy="6858000"/>
          </a:xfrm>
          <a:prstGeom prst="rect">
            <a:avLst/>
          </a:prstGeom>
          <a:solidFill>
            <a:srgbClr val="2728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75554383-98AF-4A47-BB65-705FAAA4BE6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Freeform: Shape 13">
            <a:extLst>
              <a:ext uri="{FF2B5EF4-FFF2-40B4-BE49-F238E27FC236}">
                <a16:creationId xmlns:a16="http://schemas.microsoft.com/office/drawing/2014/main" id="{ADAD1991-FFD1-4E94-ABAB-7560D33008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144484" y="0"/>
            <a:ext cx="7837716" cy="6858000"/>
          </a:xfrm>
          <a:custGeom>
            <a:avLst/>
            <a:gdLst>
              <a:gd name="connsiteX0" fmla="*/ 2232159 w 7837716"/>
              <a:gd name="connsiteY0" fmla="*/ 0 h 6858000"/>
              <a:gd name="connsiteX1" fmla="*/ 5605557 w 7837716"/>
              <a:gd name="connsiteY1" fmla="*/ 0 h 6858000"/>
              <a:gd name="connsiteX2" fmla="*/ 5617845 w 7837716"/>
              <a:gd name="connsiteY2" fmla="*/ 5384 h 6858000"/>
              <a:gd name="connsiteX3" fmla="*/ 7837716 w 7837716"/>
              <a:gd name="connsiteY3" fmla="*/ 3429000 h 6858000"/>
              <a:gd name="connsiteX4" fmla="*/ 5617845 w 7837716"/>
              <a:gd name="connsiteY4" fmla="*/ 6852616 h 6858000"/>
              <a:gd name="connsiteX5" fmla="*/ 5605557 w 7837716"/>
              <a:gd name="connsiteY5" fmla="*/ 6858000 h 6858000"/>
              <a:gd name="connsiteX6" fmla="*/ 2232159 w 7837716"/>
              <a:gd name="connsiteY6" fmla="*/ 6858000 h 6858000"/>
              <a:gd name="connsiteX7" fmla="*/ 2219871 w 7837716"/>
              <a:gd name="connsiteY7" fmla="*/ 6852616 h 6858000"/>
              <a:gd name="connsiteX8" fmla="*/ 0 w 7837716"/>
              <a:gd name="connsiteY8" fmla="*/ 3429000 h 6858000"/>
              <a:gd name="connsiteX9" fmla="*/ 2219871 w 7837716"/>
              <a:gd name="connsiteY9" fmla="*/ 538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37716" h="6858000">
                <a:moveTo>
                  <a:pt x="2232159" y="0"/>
                </a:moveTo>
                <a:lnTo>
                  <a:pt x="5605557" y="0"/>
                </a:lnTo>
                <a:lnTo>
                  <a:pt x="5617845" y="5384"/>
                </a:lnTo>
                <a:cubicBezTo>
                  <a:pt x="6931322" y="618789"/>
                  <a:pt x="7837716" y="1921305"/>
                  <a:pt x="7837716" y="3429000"/>
                </a:cubicBezTo>
                <a:cubicBezTo>
                  <a:pt x="7837716" y="4936696"/>
                  <a:pt x="6931322" y="6239212"/>
                  <a:pt x="5617845" y="6852616"/>
                </a:cubicBezTo>
                <a:lnTo>
                  <a:pt x="5605557" y="6858000"/>
                </a:lnTo>
                <a:lnTo>
                  <a:pt x="2232159" y="6858000"/>
                </a:lnTo>
                <a:lnTo>
                  <a:pt x="2219871" y="6852616"/>
                </a:lnTo>
                <a:cubicBezTo>
                  <a:pt x="906394" y="6239212"/>
                  <a:pt x="0" y="4936696"/>
                  <a:pt x="0" y="3429000"/>
                </a:cubicBezTo>
                <a:cubicBezTo>
                  <a:pt x="0" y="1921305"/>
                  <a:pt x="906394" y="618789"/>
                  <a:pt x="2219871" y="5384"/>
                </a:cubicBezTo>
                <a:close/>
              </a:path>
            </a:pathLst>
          </a:custGeom>
          <a:solidFill>
            <a:schemeClr val="bg1"/>
          </a:solidFill>
          <a:ln>
            <a:gradFill>
              <a:gsLst>
                <a:gs pos="0">
                  <a:schemeClr val="accent4"/>
                </a:gs>
                <a:gs pos="23000">
                  <a:schemeClr val="accent4"/>
                </a:gs>
                <a:gs pos="83000">
                  <a:schemeClr val="accent2"/>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5" name="Picture 4" descr="Text&#10;&#10;Description automatically generated">
            <a:extLst>
              <a:ext uri="{FF2B5EF4-FFF2-40B4-BE49-F238E27FC236}">
                <a16:creationId xmlns:a16="http://schemas.microsoft.com/office/drawing/2014/main" id="{5C506A17-DCC2-4F30-A323-CEA7E27828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66454" y="863599"/>
            <a:ext cx="3839626" cy="5314361"/>
          </a:xfrm>
          <a:prstGeom prst="rect">
            <a:avLst/>
          </a:prstGeom>
        </p:spPr>
      </p:pic>
    </p:spTree>
    <p:extLst>
      <p:ext uri="{BB962C8B-B14F-4D97-AF65-F5344CB8AC3E}">
        <p14:creationId xmlns:p14="http://schemas.microsoft.com/office/powerpoint/2010/main" val="905930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Content Placeholder 4" descr="Graphical user interface, text, application, Teams&#10;&#10;Description automatically generated">
            <a:extLst>
              <a:ext uri="{FF2B5EF4-FFF2-40B4-BE49-F238E27FC236}">
                <a16:creationId xmlns:a16="http://schemas.microsoft.com/office/drawing/2014/main" id="{538260F5-3310-4482-AD87-B405A2DE6D04}"/>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t="1225" b="8792"/>
          <a:stretch/>
        </p:blipFill>
        <p:spPr>
          <a:xfrm>
            <a:off x="20" y="1282"/>
            <a:ext cx="12191980" cy="6856718"/>
          </a:xfrm>
          <a:prstGeom prst="rect">
            <a:avLst/>
          </a:prstGeom>
        </p:spPr>
      </p:pic>
    </p:spTree>
    <p:extLst>
      <p:ext uri="{BB962C8B-B14F-4D97-AF65-F5344CB8AC3E}">
        <p14:creationId xmlns:p14="http://schemas.microsoft.com/office/powerpoint/2010/main" val="10401955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ical user interface, text, application&#10;&#10;Description automatically generated">
            <a:extLst>
              <a:ext uri="{FF2B5EF4-FFF2-40B4-BE49-F238E27FC236}">
                <a16:creationId xmlns:a16="http://schemas.microsoft.com/office/drawing/2014/main" id="{B0D8D2A6-3AE4-4132-BB74-E1F45C2F25F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0280" y="868363"/>
            <a:ext cx="5467350" cy="5467350"/>
          </a:xfrm>
          <a:prstGeom prst="rect">
            <a:avLst/>
          </a:prstGeom>
        </p:spPr>
      </p:pic>
      <p:pic>
        <p:nvPicPr>
          <p:cNvPr id="7" name="Picture 6" descr="Text&#10;&#10;Description automatically generated">
            <a:extLst>
              <a:ext uri="{FF2B5EF4-FFF2-40B4-BE49-F238E27FC236}">
                <a16:creationId xmlns:a16="http://schemas.microsoft.com/office/drawing/2014/main" id="{247B4B50-CB62-4D17-86F9-66F8F4DBE8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91350" y="868363"/>
            <a:ext cx="3905250" cy="5529557"/>
          </a:xfrm>
          <a:prstGeom prst="rect">
            <a:avLst/>
          </a:prstGeom>
        </p:spPr>
      </p:pic>
    </p:spTree>
    <p:extLst>
      <p:ext uri="{BB962C8B-B14F-4D97-AF65-F5344CB8AC3E}">
        <p14:creationId xmlns:p14="http://schemas.microsoft.com/office/powerpoint/2010/main" val="1531054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56CB7C06-7B9A-46D0-8072-8892AB65A967}"/>
              </a:ext>
            </a:extLst>
          </p:cNvPr>
          <p:cNvSpPr>
            <a:spLocks noGrp="1"/>
          </p:cNvSpPr>
          <p:nvPr>
            <p:ph type="title"/>
          </p:nvPr>
        </p:nvSpPr>
        <p:spPr>
          <a:solidFill>
            <a:schemeClr val="bg2">
              <a:lumMod val="90000"/>
            </a:schemeClr>
          </a:solidFill>
        </p:spPr>
        <p:txBody>
          <a:bodyPr/>
          <a:lstStyle/>
          <a:p>
            <a:r>
              <a:rPr lang="en-US" dirty="0"/>
              <a:t>EVENTS	</a:t>
            </a:r>
          </a:p>
        </p:txBody>
      </p:sp>
      <p:sp>
        <p:nvSpPr>
          <p:cNvPr id="9" name="Content Placeholder 8">
            <a:extLst>
              <a:ext uri="{FF2B5EF4-FFF2-40B4-BE49-F238E27FC236}">
                <a16:creationId xmlns:a16="http://schemas.microsoft.com/office/drawing/2014/main" id="{836D6F12-3093-4912-BF6D-A710DFED61B5}"/>
              </a:ext>
            </a:extLst>
          </p:cNvPr>
          <p:cNvSpPr>
            <a:spLocks noGrp="1"/>
          </p:cNvSpPr>
          <p:nvPr>
            <p:ph idx="1"/>
          </p:nvPr>
        </p:nvSpPr>
        <p:spPr>
          <a:xfrm>
            <a:off x="838200" y="1855787"/>
            <a:ext cx="10515600" cy="4840288"/>
          </a:xfrm>
          <a:solidFill>
            <a:srgbClr val="2FB5C3"/>
          </a:solidFill>
        </p:spPr>
        <p:txBody>
          <a:bodyPr/>
          <a:lstStyle/>
          <a:p>
            <a:endParaRPr lang="en-US" dirty="0"/>
          </a:p>
          <a:p>
            <a:endParaRPr lang="en-US" dirty="0"/>
          </a:p>
          <a:p>
            <a:endParaRPr lang="en-US" dirty="0"/>
          </a:p>
        </p:txBody>
      </p:sp>
      <p:pic>
        <p:nvPicPr>
          <p:cNvPr id="8" name="Picture 7" descr="A tree in a park&#10;&#10;Description automatically generated">
            <a:extLst>
              <a:ext uri="{FF2B5EF4-FFF2-40B4-BE49-F238E27FC236}">
                <a16:creationId xmlns:a16="http://schemas.microsoft.com/office/drawing/2014/main" id="{0220D904-B6BA-4C00-AE99-BDCA4E25F9D7}"/>
              </a:ext>
            </a:extLst>
          </p:cNvPr>
          <p:cNvPicPr>
            <a:picLocks noChangeAspect="1"/>
          </p:cNvPicPr>
          <p:nvPr/>
        </p:nvPicPr>
        <p:blipFill rotWithShape="1">
          <a:blip r:embed="rId2">
            <a:extLst>
              <a:ext uri="{28A0092B-C50C-407E-A947-70E740481C1C}">
                <a14:useLocalDpi xmlns:a14="http://schemas.microsoft.com/office/drawing/2010/main" val="0"/>
              </a:ext>
            </a:extLst>
          </a:blip>
          <a:srcRect l="54759" t="4534" r="4314" b="76222"/>
          <a:stretch/>
        </p:blipFill>
        <p:spPr>
          <a:xfrm>
            <a:off x="6703768" y="425450"/>
            <a:ext cx="4555576" cy="1204912"/>
          </a:xfrm>
          <a:prstGeom prst="rect">
            <a:avLst/>
          </a:prstGeom>
        </p:spPr>
      </p:pic>
      <p:pic>
        <p:nvPicPr>
          <p:cNvPr id="3" name="Picture 2" descr="Diagram&#10;&#10;Description automatically generated">
            <a:extLst>
              <a:ext uri="{FF2B5EF4-FFF2-40B4-BE49-F238E27FC236}">
                <a16:creationId xmlns:a16="http://schemas.microsoft.com/office/drawing/2014/main" id="{68A0A797-0DF7-4667-A77C-DAAA3B9108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42741" y="2044220"/>
            <a:ext cx="3854704" cy="3993522"/>
          </a:xfrm>
          <a:prstGeom prst="rect">
            <a:avLst/>
          </a:prstGeom>
        </p:spPr>
      </p:pic>
      <p:sp>
        <p:nvSpPr>
          <p:cNvPr id="4" name="TextBox 3">
            <a:extLst>
              <a:ext uri="{FF2B5EF4-FFF2-40B4-BE49-F238E27FC236}">
                <a16:creationId xmlns:a16="http://schemas.microsoft.com/office/drawing/2014/main" id="{D1173AA6-9E76-47D4-BBBB-BF3392C75BD4}"/>
              </a:ext>
            </a:extLst>
          </p:cNvPr>
          <p:cNvSpPr txBox="1"/>
          <p:nvPr/>
        </p:nvSpPr>
        <p:spPr>
          <a:xfrm>
            <a:off x="3286950" y="6247884"/>
            <a:ext cx="4566285" cy="369332"/>
          </a:xfrm>
          <a:prstGeom prst="rect">
            <a:avLst/>
          </a:prstGeom>
          <a:noFill/>
        </p:spPr>
        <p:txBody>
          <a:bodyPr wrap="square" rtlCol="0">
            <a:spAutoFit/>
          </a:bodyPr>
          <a:lstStyle/>
          <a:p>
            <a:r>
              <a:rPr lang="en-US" dirty="0"/>
              <a:t>https://www.eventbrite.com/e/140647553619</a:t>
            </a:r>
          </a:p>
        </p:txBody>
      </p:sp>
    </p:spTree>
    <p:extLst>
      <p:ext uri="{BB962C8B-B14F-4D97-AF65-F5344CB8AC3E}">
        <p14:creationId xmlns:p14="http://schemas.microsoft.com/office/powerpoint/2010/main" val="2639773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tree in a park&#10;&#10;Description automatically generated">
            <a:extLst>
              <a:ext uri="{FF2B5EF4-FFF2-40B4-BE49-F238E27FC236}">
                <a16:creationId xmlns:a16="http://schemas.microsoft.com/office/drawing/2014/main" id="{9FB0A23F-298B-4D2A-A5D9-D03122307F5F}"/>
              </a:ext>
            </a:extLst>
          </p:cNvPr>
          <p:cNvPicPr>
            <a:picLocks noChangeAspect="1"/>
          </p:cNvPicPr>
          <p:nvPr/>
        </p:nvPicPr>
        <p:blipFill rotWithShape="1">
          <a:blip r:embed="rId2">
            <a:extLst>
              <a:ext uri="{28A0092B-C50C-407E-A947-70E740481C1C}">
                <a14:useLocalDpi xmlns:a14="http://schemas.microsoft.com/office/drawing/2010/main" val="0"/>
              </a:ext>
            </a:extLst>
          </a:blip>
          <a:srcRect t="2068" r="463" b="72244"/>
          <a:stretch/>
        </p:blipFill>
        <p:spPr>
          <a:xfrm>
            <a:off x="1" y="0"/>
            <a:ext cx="12188952" cy="1769423"/>
          </a:xfrm>
          <a:prstGeom prst="rect">
            <a:avLst/>
          </a:prstGeom>
        </p:spPr>
      </p:pic>
      <p:sp>
        <p:nvSpPr>
          <p:cNvPr id="6" name="Content Placeholder 2">
            <a:extLst>
              <a:ext uri="{FF2B5EF4-FFF2-40B4-BE49-F238E27FC236}">
                <a16:creationId xmlns:a16="http://schemas.microsoft.com/office/drawing/2014/main" id="{554D23EA-00E6-45A9-B0C8-C31FEB35008D}"/>
              </a:ext>
            </a:extLst>
          </p:cNvPr>
          <p:cNvSpPr>
            <a:spLocks noGrp="1"/>
          </p:cNvSpPr>
          <p:nvPr>
            <p:ph idx="1"/>
          </p:nvPr>
        </p:nvSpPr>
        <p:spPr>
          <a:xfrm>
            <a:off x="836677" y="4537709"/>
            <a:ext cx="10515600" cy="1982153"/>
          </a:xfrm>
        </p:spPr>
        <p:txBody>
          <a:bodyPr>
            <a:normAutofit lnSpcReduction="10000"/>
          </a:bodyPr>
          <a:lstStyle/>
          <a:p>
            <a:pPr marL="0" indent="0">
              <a:buNone/>
            </a:pPr>
            <a:r>
              <a:rPr lang="en-US" dirty="0"/>
              <a:t>For more information:</a:t>
            </a:r>
          </a:p>
          <a:p>
            <a:pPr marL="0" indent="0">
              <a:buNone/>
            </a:pPr>
            <a:r>
              <a:rPr lang="en-US" dirty="0"/>
              <a:t>Susie Mullens 					SWVCRN Website</a:t>
            </a:r>
          </a:p>
          <a:p>
            <a:pPr marL="0" indent="0">
              <a:buNone/>
            </a:pPr>
            <a:r>
              <a:rPr lang="en-US" dirty="0">
                <a:solidFill>
                  <a:srgbClr val="2BBFBB"/>
                </a:solidFill>
                <a:hlinkClick r:id="rId3">
                  <a:extLst>
                    <a:ext uri="{A12FA001-AC4F-418D-AE19-62706E023703}">
                      <ahyp:hlinkClr xmlns:ahyp="http://schemas.microsoft.com/office/drawing/2018/hyperlinkcolor" val="tx"/>
                    </a:ext>
                  </a:extLst>
                </a:hlinkClick>
              </a:rPr>
              <a:t>mullens20@marshall.edu</a:t>
            </a:r>
            <a:r>
              <a:rPr lang="en-US" dirty="0">
                <a:solidFill>
                  <a:srgbClr val="2BBFBB"/>
                </a:solidFill>
              </a:rPr>
              <a:t>                 https://www.marshall.edu/crn/</a:t>
            </a:r>
          </a:p>
          <a:p>
            <a:pPr marL="0" indent="0">
              <a:buNone/>
            </a:pPr>
            <a:r>
              <a:rPr lang="en-US" dirty="0"/>
              <a:t>304-614-7177					Facebook </a:t>
            </a:r>
            <a:r>
              <a:rPr lang="en-US" dirty="0">
                <a:solidFill>
                  <a:srgbClr val="2BBFBB"/>
                </a:solidFill>
              </a:rPr>
              <a:t>@crnwv</a:t>
            </a:r>
          </a:p>
          <a:p>
            <a:pPr marL="0" indent="0">
              <a:buNone/>
            </a:pPr>
            <a:endParaRPr lang="en-US" dirty="0"/>
          </a:p>
        </p:txBody>
      </p:sp>
      <p:sp>
        <p:nvSpPr>
          <p:cNvPr id="7" name="Title 1">
            <a:extLst>
              <a:ext uri="{FF2B5EF4-FFF2-40B4-BE49-F238E27FC236}">
                <a16:creationId xmlns:a16="http://schemas.microsoft.com/office/drawing/2014/main" id="{A617E2D3-06A9-450F-854B-24EC81017C1F}"/>
              </a:ext>
            </a:extLst>
          </p:cNvPr>
          <p:cNvSpPr txBox="1">
            <a:spLocks/>
          </p:cNvSpPr>
          <p:nvPr/>
        </p:nvSpPr>
        <p:spPr>
          <a:xfrm>
            <a:off x="838200" y="1572416"/>
            <a:ext cx="8596668" cy="28194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solidFill>
                  <a:schemeClr val="accent2"/>
                </a:solidFill>
              </a:rPr>
              <a:t>“No one should have to choose between recovery and a college education.”</a:t>
            </a:r>
            <a:br>
              <a:rPr lang="en-US" sz="4000" dirty="0">
                <a:solidFill>
                  <a:schemeClr val="accent2"/>
                </a:solidFill>
              </a:rPr>
            </a:br>
            <a:r>
              <a:rPr lang="en-US" sz="4000" dirty="0">
                <a:solidFill>
                  <a:schemeClr val="accent2"/>
                </a:solidFill>
              </a:rPr>
              <a:t> </a:t>
            </a:r>
            <a:r>
              <a:rPr lang="en-US" sz="2800" dirty="0">
                <a:solidFill>
                  <a:schemeClr val="accent2"/>
                </a:solidFill>
              </a:rPr>
              <a:t>Patrice </a:t>
            </a:r>
            <a:r>
              <a:rPr lang="en-US" sz="2800" dirty="0" err="1">
                <a:solidFill>
                  <a:schemeClr val="accent2"/>
                </a:solidFill>
              </a:rPr>
              <a:t>Salmeri</a:t>
            </a:r>
            <a:r>
              <a:rPr lang="en-US" sz="2800" dirty="0">
                <a:solidFill>
                  <a:schemeClr val="accent2"/>
                </a:solidFill>
              </a:rPr>
              <a:t>-Augsburg University</a:t>
            </a:r>
          </a:p>
        </p:txBody>
      </p:sp>
    </p:spTree>
    <p:extLst>
      <p:ext uri="{BB962C8B-B14F-4D97-AF65-F5344CB8AC3E}">
        <p14:creationId xmlns:p14="http://schemas.microsoft.com/office/powerpoint/2010/main" val="39022928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3"/>
                </a:solidFill>
              </a:rPr>
              <a:t>West Virginia Southern Alliance Partners</a:t>
            </a:r>
          </a:p>
        </p:txBody>
      </p:sp>
      <p:sp>
        <p:nvSpPr>
          <p:cNvPr id="3" name="Content Placeholder 2"/>
          <p:cNvSpPr>
            <a:spLocks noGrp="1"/>
          </p:cNvSpPr>
          <p:nvPr>
            <p:ph sz="half" idx="1"/>
          </p:nvPr>
        </p:nvSpPr>
        <p:spPr>
          <a:xfrm>
            <a:off x="677334" y="1696950"/>
            <a:ext cx="4184035" cy="4227332"/>
          </a:xfrm>
        </p:spPr>
        <p:txBody>
          <a:bodyPr>
            <a:normAutofit/>
          </a:bodyPr>
          <a:lstStyle/>
          <a:p>
            <a:r>
              <a:rPr lang="en-US" sz="2000" b="1" i="1" dirty="0">
                <a:solidFill>
                  <a:srgbClr val="2BBFBB"/>
                </a:solidFill>
              </a:rPr>
              <a:t>Bluefield State College </a:t>
            </a:r>
          </a:p>
          <a:p>
            <a:r>
              <a:rPr lang="en-US" sz="2000" b="1" i="1" dirty="0">
                <a:solidFill>
                  <a:srgbClr val="2BBFBB"/>
                </a:solidFill>
              </a:rPr>
              <a:t>BridgeValley Community &amp; Technical College </a:t>
            </a:r>
          </a:p>
          <a:p>
            <a:r>
              <a:rPr lang="en-US" sz="2000" b="1" i="1" dirty="0">
                <a:solidFill>
                  <a:srgbClr val="2BBFBB"/>
                </a:solidFill>
              </a:rPr>
              <a:t>Concord University </a:t>
            </a:r>
          </a:p>
          <a:p>
            <a:r>
              <a:rPr lang="en-US" sz="2000" b="1" i="1" dirty="0">
                <a:solidFill>
                  <a:srgbClr val="2BBFBB"/>
                </a:solidFill>
              </a:rPr>
              <a:t>Marshall University</a:t>
            </a:r>
            <a:r>
              <a:rPr lang="en-US" sz="2000" b="1" i="1" dirty="0"/>
              <a:t> </a:t>
            </a:r>
          </a:p>
          <a:p>
            <a:r>
              <a:rPr lang="en-US" sz="2000" dirty="0"/>
              <a:t>Mountwest Community &amp; Technical College </a:t>
            </a:r>
          </a:p>
          <a:p>
            <a:r>
              <a:rPr lang="en-US" sz="2000" dirty="0"/>
              <a:t>New River Community &amp; Technical College </a:t>
            </a:r>
          </a:p>
          <a:p>
            <a:endParaRPr lang="en-US" dirty="0"/>
          </a:p>
        </p:txBody>
      </p:sp>
      <p:sp>
        <p:nvSpPr>
          <p:cNvPr id="4" name="Content Placeholder 3"/>
          <p:cNvSpPr>
            <a:spLocks noGrp="1"/>
          </p:cNvSpPr>
          <p:nvPr>
            <p:ph sz="half" idx="2"/>
          </p:nvPr>
        </p:nvSpPr>
        <p:spPr>
          <a:xfrm>
            <a:off x="4861369" y="1696950"/>
            <a:ext cx="4184034" cy="3880773"/>
          </a:xfrm>
        </p:spPr>
        <p:txBody>
          <a:bodyPr>
            <a:normAutofit/>
          </a:bodyPr>
          <a:lstStyle/>
          <a:p>
            <a:r>
              <a:rPr lang="en-US" sz="2000" b="1" i="1" dirty="0">
                <a:solidFill>
                  <a:srgbClr val="2BBFBB"/>
                </a:solidFill>
              </a:rPr>
              <a:t>Southern West Virginia Community &amp; Technical College </a:t>
            </a:r>
          </a:p>
          <a:p>
            <a:r>
              <a:rPr lang="en-US" sz="2000" b="1" i="1" dirty="0">
                <a:solidFill>
                  <a:srgbClr val="2BBFBB"/>
                </a:solidFill>
              </a:rPr>
              <a:t>West Virginia School of Osteopathic Medicine </a:t>
            </a:r>
          </a:p>
          <a:p>
            <a:r>
              <a:rPr lang="en-US" sz="2000" b="1" i="1" dirty="0">
                <a:solidFill>
                  <a:srgbClr val="2BBFBB"/>
                </a:solidFill>
              </a:rPr>
              <a:t>West Virginia State University </a:t>
            </a:r>
          </a:p>
          <a:p>
            <a:r>
              <a:rPr lang="en-US" sz="2000" dirty="0"/>
              <a:t>West Virginia University Institute of Technology</a:t>
            </a:r>
          </a:p>
          <a:p>
            <a:endParaRPr lang="en-US" dirty="0"/>
          </a:p>
        </p:txBody>
      </p:sp>
    </p:spTree>
    <p:extLst>
      <p:ext uri="{BB962C8B-B14F-4D97-AF65-F5344CB8AC3E}">
        <p14:creationId xmlns:p14="http://schemas.microsoft.com/office/powerpoint/2010/main" val="30372814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77334" y="609600"/>
            <a:ext cx="8596668" cy="1320800"/>
          </a:xfrm>
          <a:prstGeom prst="rect">
            <a:avLst/>
          </a:prstGeom>
        </p:spPr>
        <p:txBody>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b="1" dirty="0"/>
              <a:t>Current Projects of the Alliance </a:t>
            </a:r>
          </a:p>
        </p:txBody>
      </p:sp>
      <p:sp>
        <p:nvSpPr>
          <p:cNvPr id="5" name="Content Placeholder 4"/>
          <p:cNvSpPr>
            <a:spLocks noGrp="1"/>
          </p:cNvSpPr>
          <p:nvPr>
            <p:ph idx="1"/>
          </p:nvPr>
        </p:nvSpPr>
        <p:spPr>
          <a:xfrm>
            <a:off x="677334" y="1549277"/>
            <a:ext cx="8596668" cy="4435420"/>
          </a:xfrm>
        </p:spPr>
        <p:txBody>
          <a:bodyPr>
            <a:normAutofit lnSpcReduction="10000"/>
          </a:bodyPr>
          <a:lstStyle/>
          <a:p>
            <a:r>
              <a:rPr lang="en-US" dirty="0"/>
              <a:t>Small Communities, BIG Solutions Conference – November 2021</a:t>
            </a:r>
          </a:p>
          <a:p>
            <a:pPr lvl="1"/>
            <a:r>
              <a:rPr lang="en-US" dirty="0"/>
              <a:t>Yearly Update from Government Leaders </a:t>
            </a:r>
          </a:p>
          <a:p>
            <a:pPr lvl="1"/>
            <a:r>
              <a:rPr lang="en-US" dirty="0"/>
              <a:t>Breakout Sessions on Various Topics – Build Your Own Track </a:t>
            </a:r>
          </a:p>
          <a:p>
            <a:pPr lvl="1"/>
            <a:r>
              <a:rPr lang="en-US" dirty="0"/>
              <a:t>Networking with Hundreds of West Virginians </a:t>
            </a:r>
          </a:p>
          <a:p>
            <a:r>
              <a:rPr lang="en-US" dirty="0"/>
              <a:t>Project within four working groups:</a:t>
            </a:r>
          </a:p>
          <a:p>
            <a:pPr lvl="1"/>
            <a:r>
              <a:rPr lang="en-US" b="1" dirty="0"/>
              <a:t>Entrepreneurship</a:t>
            </a:r>
          </a:p>
          <a:p>
            <a:pPr lvl="1"/>
            <a:r>
              <a:rPr lang="en-US" b="1" dirty="0"/>
              <a:t>Tourism</a:t>
            </a:r>
            <a:endParaRPr lang="en-US" dirty="0"/>
          </a:p>
          <a:p>
            <a:pPr lvl="1"/>
            <a:r>
              <a:rPr lang="en-US" b="1" dirty="0"/>
              <a:t>Workforce</a:t>
            </a:r>
          </a:p>
          <a:p>
            <a:pPr lvl="1"/>
            <a:r>
              <a:rPr lang="en-US" b="1" dirty="0">
                <a:highlight>
                  <a:srgbClr val="FFFF00"/>
                </a:highlight>
              </a:rPr>
              <a:t>Addiction &amp; Recovery</a:t>
            </a:r>
          </a:p>
          <a:p>
            <a:r>
              <a:rPr lang="en-US" dirty="0"/>
              <a:t>Quarterly Presidents &amp; Operations Council Conversations</a:t>
            </a:r>
          </a:p>
          <a:p>
            <a:r>
              <a:rPr lang="en-US" dirty="0"/>
              <a:t>Operations Council Call (one contact from each High Ed Institution) speaks twice a month </a:t>
            </a:r>
          </a:p>
        </p:txBody>
      </p:sp>
    </p:spTree>
    <p:extLst>
      <p:ext uri="{BB962C8B-B14F-4D97-AF65-F5344CB8AC3E}">
        <p14:creationId xmlns:p14="http://schemas.microsoft.com/office/powerpoint/2010/main" val="28104252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143222" y="682580"/>
            <a:ext cx="1416676" cy="369332"/>
          </a:xfrm>
          <a:prstGeom prst="rect">
            <a:avLst/>
          </a:prstGeom>
          <a:solidFill>
            <a:schemeClr val="bg1"/>
          </a:solidFill>
        </p:spPr>
        <p:txBody>
          <a:bodyPr wrap="square" rtlCol="0">
            <a:spAutoFit/>
          </a:bodyPr>
          <a:lstStyle/>
          <a:p>
            <a:endParaRPr lang="en-US"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47990" y="169142"/>
            <a:ext cx="7589948" cy="6688858"/>
          </a:xfrm>
          <a:prstGeom prst="rect">
            <a:avLst/>
          </a:prstGeom>
        </p:spPr>
      </p:pic>
      <p:sp>
        <p:nvSpPr>
          <p:cNvPr id="7" name="TextBox 6"/>
          <p:cNvSpPr txBox="1"/>
          <p:nvPr/>
        </p:nvSpPr>
        <p:spPr>
          <a:xfrm>
            <a:off x="5898524" y="682580"/>
            <a:ext cx="1378039" cy="369332"/>
          </a:xfrm>
          <a:prstGeom prst="rect">
            <a:avLst/>
          </a:prstGeom>
          <a:solidFill>
            <a:schemeClr val="bg1"/>
          </a:solidFill>
        </p:spPr>
        <p:txBody>
          <a:bodyPr wrap="square" rtlCol="0">
            <a:spAutoFit/>
          </a:bodyPr>
          <a:lstStyle/>
          <a:p>
            <a:endParaRPr lang="en-US" dirty="0"/>
          </a:p>
        </p:txBody>
      </p:sp>
      <p:pic>
        <p:nvPicPr>
          <p:cNvPr id="5" name="Picture 4" descr="A picture containing text, accessory, table&#10;&#10;Description automatically generated">
            <a:extLst>
              <a:ext uri="{FF2B5EF4-FFF2-40B4-BE49-F238E27FC236}">
                <a16:creationId xmlns:a16="http://schemas.microsoft.com/office/drawing/2014/main" id="{FA40E04C-ADE8-4917-A79D-64D30BA7B0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081" y="0"/>
            <a:ext cx="12047838" cy="6858000"/>
          </a:xfrm>
          <a:prstGeom prst="rect">
            <a:avLst/>
          </a:prstGeom>
        </p:spPr>
      </p:pic>
    </p:spTree>
    <p:extLst>
      <p:ext uri="{BB962C8B-B14F-4D97-AF65-F5344CB8AC3E}">
        <p14:creationId xmlns:p14="http://schemas.microsoft.com/office/powerpoint/2010/main" val="21519237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85238E-EF20-444A-864B-2A52B502895F}"/>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6B3CB041-C31D-4DF9-A2A6-7AD0DC712AF1}"/>
              </a:ext>
            </a:extLst>
          </p:cNvPr>
          <p:cNvSpPr>
            <a:spLocks noGrp="1"/>
          </p:cNvSpPr>
          <p:nvPr>
            <p:ph type="subTitle" idx="1"/>
          </p:nvPr>
        </p:nvSpPr>
        <p:spPr/>
        <p:txBody>
          <a:bodyPr/>
          <a:lstStyle/>
          <a:p>
            <a:endParaRPr lang="en-US"/>
          </a:p>
        </p:txBody>
      </p:sp>
      <p:pic>
        <p:nvPicPr>
          <p:cNvPr id="5" name="Picture 4" descr="Map&#10;&#10;Description automatically generated">
            <a:extLst>
              <a:ext uri="{FF2B5EF4-FFF2-40B4-BE49-F238E27FC236}">
                <a16:creationId xmlns:a16="http://schemas.microsoft.com/office/drawing/2014/main" id="{3EDBE89D-9A5F-4CF2-9ABF-702B3A34330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081" y="0"/>
            <a:ext cx="12047838" cy="6858000"/>
          </a:xfrm>
          <a:prstGeom prst="rect">
            <a:avLst/>
          </a:prstGeom>
        </p:spPr>
      </p:pic>
    </p:spTree>
    <p:extLst>
      <p:ext uri="{BB962C8B-B14F-4D97-AF65-F5344CB8AC3E}">
        <p14:creationId xmlns:p14="http://schemas.microsoft.com/office/powerpoint/2010/main" val="12788930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4D7524-D350-481E-A83D-6FCC2A6E3151}"/>
              </a:ext>
            </a:extLst>
          </p:cNvPr>
          <p:cNvSpPr>
            <a:spLocks noGrp="1"/>
          </p:cNvSpPr>
          <p:nvPr>
            <p:ph type="title"/>
          </p:nvPr>
        </p:nvSpPr>
        <p:spPr>
          <a:xfrm>
            <a:off x="648760" y="246719"/>
            <a:ext cx="8596668" cy="1826581"/>
          </a:xfrm>
        </p:spPr>
        <p:txBody>
          <a:bodyPr/>
          <a:lstStyle/>
          <a:p>
            <a:r>
              <a:rPr lang="en-US" dirty="0"/>
              <a:t>What is Collegiate Recovery?</a:t>
            </a:r>
            <a:br>
              <a:rPr lang="en-US" dirty="0"/>
            </a:br>
            <a:endParaRPr lang="en-US" dirty="0"/>
          </a:p>
        </p:txBody>
      </p:sp>
      <p:sp>
        <p:nvSpPr>
          <p:cNvPr id="3" name="Text Placeholder 2">
            <a:extLst>
              <a:ext uri="{FF2B5EF4-FFF2-40B4-BE49-F238E27FC236}">
                <a16:creationId xmlns:a16="http://schemas.microsoft.com/office/drawing/2014/main" id="{148E2A8A-ED6B-41D2-AAA9-F5848A297CA4}"/>
              </a:ext>
            </a:extLst>
          </p:cNvPr>
          <p:cNvSpPr>
            <a:spLocks noGrp="1"/>
          </p:cNvSpPr>
          <p:nvPr>
            <p:ph type="body" idx="1"/>
          </p:nvPr>
        </p:nvSpPr>
        <p:spPr>
          <a:xfrm>
            <a:off x="648760" y="1911375"/>
            <a:ext cx="8596668" cy="860400"/>
          </a:xfrm>
        </p:spPr>
        <p:txBody>
          <a:bodyPr>
            <a:noAutofit/>
          </a:bodyPr>
          <a:lstStyle/>
          <a:p>
            <a:pPr marL="342900" indent="-342900">
              <a:buFont typeface="Arial" panose="020B0604020202020204" pitchFamily="34" charset="0"/>
              <a:buChar char="•"/>
            </a:pPr>
            <a:r>
              <a:rPr lang="en-US" sz="2800" dirty="0"/>
              <a:t>College or University provided supportive environment within the campus culture that reinforces the decision to engage in a lifestyle of recovery from substance use or other behavioral health conditions.</a:t>
            </a:r>
          </a:p>
          <a:p>
            <a:endParaRPr lang="en-US" sz="2800" dirty="0"/>
          </a:p>
          <a:p>
            <a:pPr marL="342900" indent="-342900">
              <a:buFont typeface="Arial" panose="020B0604020202020204" pitchFamily="34" charset="0"/>
              <a:buChar char="•"/>
            </a:pPr>
            <a:r>
              <a:rPr lang="en-US" sz="2800" dirty="0"/>
              <a:t>Designed to provide an educational opportunity integrated or alongside recovery support.</a:t>
            </a:r>
          </a:p>
        </p:txBody>
      </p:sp>
    </p:spTree>
    <p:extLst>
      <p:ext uri="{BB962C8B-B14F-4D97-AF65-F5344CB8AC3E}">
        <p14:creationId xmlns:p14="http://schemas.microsoft.com/office/powerpoint/2010/main" val="6537247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9BFA01-4574-4BB7-A598-8DA3EC5189FA}"/>
              </a:ext>
            </a:extLst>
          </p:cNvPr>
          <p:cNvSpPr>
            <a:spLocks noGrp="1"/>
          </p:cNvSpPr>
          <p:nvPr>
            <p:ph type="title"/>
          </p:nvPr>
        </p:nvSpPr>
        <p:spPr>
          <a:xfrm>
            <a:off x="5536734" y="609600"/>
            <a:ext cx="3737268" cy="1320800"/>
          </a:xfrm>
        </p:spPr>
        <p:txBody>
          <a:bodyPr>
            <a:normAutofit/>
          </a:bodyPr>
          <a:lstStyle/>
          <a:p>
            <a:pPr>
              <a:lnSpc>
                <a:spcPct val="90000"/>
              </a:lnSpc>
            </a:pPr>
            <a:r>
              <a:rPr lang="en-US" sz="2800" dirty="0"/>
              <a:t>WHY BRING RECOVERY TO CAMPUS? </a:t>
            </a:r>
          </a:p>
        </p:txBody>
      </p:sp>
      <p:sp>
        <p:nvSpPr>
          <p:cNvPr id="3" name="Content Placeholder 2">
            <a:extLst>
              <a:ext uri="{FF2B5EF4-FFF2-40B4-BE49-F238E27FC236}">
                <a16:creationId xmlns:a16="http://schemas.microsoft.com/office/drawing/2014/main" id="{7355B834-F88C-44EA-A6FB-E61A47C94466}"/>
              </a:ext>
            </a:extLst>
          </p:cNvPr>
          <p:cNvSpPr>
            <a:spLocks noGrp="1"/>
          </p:cNvSpPr>
          <p:nvPr>
            <p:ph idx="1"/>
          </p:nvPr>
        </p:nvSpPr>
        <p:spPr>
          <a:xfrm>
            <a:off x="5209563" y="2160589"/>
            <a:ext cx="4064439" cy="3880773"/>
          </a:xfrm>
        </p:spPr>
        <p:txBody>
          <a:bodyPr>
            <a:normAutofit/>
          </a:bodyPr>
          <a:lstStyle/>
          <a:p>
            <a:r>
              <a:rPr lang="en-US" dirty="0"/>
              <a:t>Higher education is a uniquely abstinence-hostile environment for abstinence-based recovery </a:t>
            </a:r>
          </a:p>
          <a:p>
            <a:r>
              <a:rPr lang="en-US" dirty="0"/>
              <a:t>The recovering population is an underserved population on campus </a:t>
            </a:r>
          </a:p>
          <a:p>
            <a:r>
              <a:rPr lang="en-US" dirty="0"/>
              <a:t>Meets educational, social support and structural support needs specific to the recovering population</a:t>
            </a:r>
          </a:p>
          <a:p>
            <a:r>
              <a:rPr lang="en-US" dirty="0"/>
              <a:t>It is the right thing to do-equity &amp; inclusion</a:t>
            </a:r>
          </a:p>
          <a:p>
            <a:pPr marL="0" indent="0">
              <a:buNone/>
            </a:pPr>
            <a:endParaRPr lang="en-US" dirty="0"/>
          </a:p>
        </p:txBody>
      </p:sp>
      <p:pic>
        <p:nvPicPr>
          <p:cNvPr id="5" name="Picture 4">
            <a:extLst>
              <a:ext uri="{FF2B5EF4-FFF2-40B4-BE49-F238E27FC236}">
                <a16:creationId xmlns:a16="http://schemas.microsoft.com/office/drawing/2014/main" id="{17F6897A-0AA4-4106-9771-B590F07B35E7}"/>
              </a:ext>
            </a:extLst>
          </p:cNvPr>
          <p:cNvPicPr>
            <a:picLocks noChangeAspect="1"/>
          </p:cNvPicPr>
          <p:nvPr/>
        </p:nvPicPr>
        <p:blipFill rotWithShape="1">
          <a:blip r:embed="rId2"/>
          <a:srcRect l="28657" r="27093"/>
          <a:stretch/>
        </p:blipFill>
        <p:spPr>
          <a:xfrm>
            <a:off x="2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
        <p:nvSpPr>
          <p:cNvPr id="10" name="Isosceles Triangle 9">
            <a:extLst>
              <a:ext uri="{FF2B5EF4-FFF2-40B4-BE49-F238E27FC236}">
                <a16:creationId xmlns:a16="http://schemas.microsoft.com/office/drawing/2014/main" id="{3BCB5F6A-9EB0-40B0-9D13-3023E9A20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228633921"/>
      </p:ext>
    </p:extLst>
  </p:cSld>
  <p:clrMapOvr>
    <a:overrideClrMapping bg1="dk1" tx1="lt1" bg2="dk2" tx2="lt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67" name="Group 101">
            <a:extLst>
              <a:ext uri="{FF2B5EF4-FFF2-40B4-BE49-F238E27FC236}">
                <a16:creationId xmlns:a16="http://schemas.microsoft.com/office/drawing/2014/main" id="{D920209C-E85B-4D6F-A56F-724F5ADA811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03" name="Straight Connector 102">
              <a:extLst>
                <a:ext uri="{FF2B5EF4-FFF2-40B4-BE49-F238E27FC236}">
                  <a16:creationId xmlns:a16="http://schemas.microsoft.com/office/drawing/2014/main" id="{9125522E-1DFD-4F78-912B-B922A2D39DAE}"/>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04" name="Straight Connector 103">
              <a:extLst>
                <a:ext uri="{FF2B5EF4-FFF2-40B4-BE49-F238E27FC236}">
                  <a16:creationId xmlns:a16="http://schemas.microsoft.com/office/drawing/2014/main" id="{FDA72C10-FE9D-49B3-80CB-A7EE8BCB38F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05" name="Rectangle 23">
              <a:extLst>
                <a:ext uri="{FF2B5EF4-FFF2-40B4-BE49-F238E27FC236}">
                  <a16:creationId xmlns:a16="http://schemas.microsoft.com/office/drawing/2014/main" id="{6E7DF470-1055-45E4-AB9D-11E42EC538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06" name="Rectangle 25">
              <a:extLst>
                <a:ext uri="{FF2B5EF4-FFF2-40B4-BE49-F238E27FC236}">
                  <a16:creationId xmlns:a16="http://schemas.microsoft.com/office/drawing/2014/main" id="{6AA35CFF-3837-4B7F-B875-718AC2E14EE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07" name="Isosceles Triangle 106">
              <a:extLst>
                <a:ext uri="{FF2B5EF4-FFF2-40B4-BE49-F238E27FC236}">
                  <a16:creationId xmlns:a16="http://schemas.microsoft.com/office/drawing/2014/main" id="{62F41804-A347-47E3-8BD8-BD00CF2F644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08" name="Rectangle 27">
              <a:extLst>
                <a:ext uri="{FF2B5EF4-FFF2-40B4-BE49-F238E27FC236}">
                  <a16:creationId xmlns:a16="http://schemas.microsoft.com/office/drawing/2014/main" id="{76894B81-EE9C-4546-BCFA-DD9ED2C0ADB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09" name="Rectangle 28">
              <a:extLst>
                <a:ext uri="{FF2B5EF4-FFF2-40B4-BE49-F238E27FC236}">
                  <a16:creationId xmlns:a16="http://schemas.microsoft.com/office/drawing/2014/main" id="{3AF181D1-71AC-43D8-A6E1-D4C488D5DC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0" name="Rectangle 29">
              <a:extLst>
                <a:ext uri="{FF2B5EF4-FFF2-40B4-BE49-F238E27FC236}">
                  <a16:creationId xmlns:a16="http://schemas.microsoft.com/office/drawing/2014/main" id="{4132D661-917C-4D2D-8E37-8590B55D91F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1" name="Isosceles Triangle 110">
              <a:extLst>
                <a:ext uri="{FF2B5EF4-FFF2-40B4-BE49-F238E27FC236}">
                  <a16:creationId xmlns:a16="http://schemas.microsoft.com/office/drawing/2014/main" id="{7969643D-8B71-434D-A235-68CB241F9DC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2" name="Isosceles Triangle 111">
              <a:extLst>
                <a:ext uri="{FF2B5EF4-FFF2-40B4-BE49-F238E27FC236}">
                  <a16:creationId xmlns:a16="http://schemas.microsoft.com/office/drawing/2014/main" id="{DF15C24A-4BCF-47C0-B2FA-76A0EF3384D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5" name="Rectangle 2">
            <a:extLst>
              <a:ext uri="{FF2B5EF4-FFF2-40B4-BE49-F238E27FC236}">
                <a16:creationId xmlns:a16="http://schemas.microsoft.com/office/drawing/2014/main" id="{A3A1D92B-E24F-5C4D-8631-0BF2591067D9}"/>
              </a:ext>
            </a:extLst>
          </p:cNvPr>
          <p:cNvSpPr>
            <a:spLocks noChangeArrowheads="1"/>
          </p:cNvSpPr>
          <p:nvPr/>
        </p:nvSpPr>
        <p:spPr bwMode="auto">
          <a:xfrm>
            <a:off x="376284" y="623094"/>
            <a:ext cx="9430762" cy="13208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chor="t">
            <a:norm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spcBef>
                <a:spcPct val="0"/>
              </a:spcBef>
              <a:spcAft>
                <a:spcPts val="600"/>
              </a:spcAft>
            </a:pPr>
            <a:r>
              <a:rPr lang="en-US" altLang="en-US" sz="3600" dirty="0">
                <a:solidFill>
                  <a:schemeClr val="accent1"/>
                </a:solidFill>
                <a:latin typeface="+mj-lt"/>
                <a:ea typeface="+mj-ea"/>
                <a:cs typeface="+mj-cs"/>
              </a:rPr>
              <a:t>Development of Collegiate Recovery in WV</a:t>
            </a:r>
          </a:p>
        </p:txBody>
      </p:sp>
      <p:graphicFrame>
        <p:nvGraphicFramePr>
          <p:cNvPr id="168" name="TextBox 1">
            <a:extLst>
              <a:ext uri="{FF2B5EF4-FFF2-40B4-BE49-F238E27FC236}">
                <a16:creationId xmlns:a16="http://schemas.microsoft.com/office/drawing/2014/main" id="{9B5EC543-ED52-4F22-B0D4-8EC5B647FACF}"/>
              </a:ext>
            </a:extLst>
          </p:cNvPr>
          <p:cNvGraphicFramePr/>
          <p:nvPr/>
        </p:nvGraphicFramePr>
        <p:xfrm>
          <a:off x="257836" y="1406922"/>
          <a:ext cx="8922405" cy="42132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682132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47EBC0-D765-437F-B245-D09220AC3BD4}"/>
              </a:ext>
            </a:extLst>
          </p:cNvPr>
          <p:cNvSpPr>
            <a:spLocks noGrp="1"/>
          </p:cNvSpPr>
          <p:nvPr>
            <p:ph type="title"/>
          </p:nvPr>
        </p:nvSpPr>
        <p:spPr>
          <a:xfrm>
            <a:off x="98214" y="538480"/>
            <a:ext cx="11006666" cy="1320800"/>
          </a:xfrm>
        </p:spPr>
        <p:txBody>
          <a:bodyPr>
            <a:normAutofit/>
          </a:bodyPr>
          <a:lstStyle/>
          <a:p>
            <a:r>
              <a:rPr lang="en-US" dirty="0"/>
              <a:t>HOW did we do it?  Partnerships &amp; Collaboration</a:t>
            </a:r>
            <a:br>
              <a:rPr lang="en-US" dirty="0"/>
            </a:br>
            <a:endParaRPr lang="en-US" dirty="0"/>
          </a:p>
        </p:txBody>
      </p:sp>
      <p:sp>
        <p:nvSpPr>
          <p:cNvPr id="3" name="Content Placeholder 2">
            <a:extLst>
              <a:ext uri="{FF2B5EF4-FFF2-40B4-BE49-F238E27FC236}">
                <a16:creationId xmlns:a16="http://schemas.microsoft.com/office/drawing/2014/main" id="{C2A4C925-5A60-4232-A11B-CDB6D45B321A}"/>
              </a:ext>
            </a:extLst>
          </p:cNvPr>
          <p:cNvSpPr>
            <a:spLocks noGrp="1"/>
          </p:cNvSpPr>
          <p:nvPr>
            <p:ph idx="1"/>
          </p:nvPr>
        </p:nvSpPr>
        <p:spPr>
          <a:xfrm>
            <a:off x="591241" y="1629060"/>
            <a:ext cx="10513639" cy="3880773"/>
          </a:xfrm>
        </p:spPr>
        <p:txBody>
          <a:bodyPr>
            <a:noAutofit/>
          </a:bodyPr>
          <a:lstStyle/>
          <a:p>
            <a:r>
              <a:rPr lang="en-US" sz="2000" dirty="0"/>
              <a:t>Funded by State Opioid Response grant through WV DHHR BBH (SAMHSA)</a:t>
            </a:r>
          </a:p>
          <a:p>
            <a:r>
              <a:rPr lang="en-US" sz="2000" dirty="0"/>
              <a:t>In addition to the 7 schools we have partnered with:</a:t>
            </a:r>
          </a:p>
          <a:p>
            <a:pPr lvl="1"/>
            <a:r>
              <a:rPr lang="en-US" sz="2000" dirty="0"/>
              <a:t>Prestera Center</a:t>
            </a:r>
          </a:p>
          <a:p>
            <a:pPr lvl="1"/>
            <a:r>
              <a:rPr lang="en-US" sz="2000" dirty="0"/>
              <a:t>Southern Highlands Community Mental Health Center</a:t>
            </a:r>
          </a:p>
          <a:p>
            <a:pPr lvl="1"/>
            <a:r>
              <a:rPr lang="en-US" sz="2000" dirty="0"/>
              <a:t>Seneca Health Services Inc. </a:t>
            </a:r>
          </a:p>
          <a:p>
            <a:pPr lvl="1"/>
            <a:endParaRPr lang="en-US" sz="2000" dirty="0"/>
          </a:p>
          <a:p>
            <a:pPr lvl="1"/>
            <a:endParaRPr lang="en-US" sz="2000" dirty="0"/>
          </a:p>
          <a:p>
            <a:pPr lvl="1"/>
            <a:r>
              <a:rPr lang="en-US" sz="2000" dirty="0"/>
              <a:t>The BH Centers hire and provide clinical supervision for the PRSS Staff</a:t>
            </a:r>
          </a:p>
          <a:p>
            <a:pPr lvl="1"/>
            <a:r>
              <a:rPr lang="en-US" sz="2000" dirty="0"/>
              <a:t>Each school designated a point of contact</a:t>
            </a:r>
          </a:p>
          <a:p>
            <a:pPr lvl="1"/>
            <a:r>
              <a:rPr lang="en-US" sz="2000" dirty="0"/>
              <a:t>With oversight of the project provided by program coordinator experienced in collegiate recovery program development</a:t>
            </a:r>
          </a:p>
        </p:txBody>
      </p:sp>
    </p:spTree>
    <p:extLst>
      <p:ext uri="{BB962C8B-B14F-4D97-AF65-F5344CB8AC3E}">
        <p14:creationId xmlns:p14="http://schemas.microsoft.com/office/powerpoint/2010/main" val="3744863994"/>
      </p:ext>
    </p:extLst>
  </p:cSld>
  <p:clrMapOvr>
    <a:masterClrMapping/>
  </p:clrMapOvr>
</p:sld>
</file>

<file path=ppt/theme/theme1.xml><?xml version="1.0" encoding="utf-8"?>
<a:theme xmlns:a="http://schemas.openxmlformats.org/drawingml/2006/main" name="Facet">
  <a:themeElements>
    <a:clrScheme name="Custom 2">
      <a:dk1>
        <a:sysClr val="windowText" lastClr="000000"/>
      </a:dk1>
      <a:lt1>
        <a:sysClr val="window" lastClr="FFFFFF"/>
      </a:lt1>
      <a:dk2>
        <a:srgbClr val="2C3C43"/>
      </a:dk2>
      <a:lt2>
        <a:srgbClr val="EBEBEB"/>
      </a:lt2>
      <a:accent1>
        <a:srgbClr val="F5720F"/>
      </a:accent1>
      <a:accent2>
        <a:srgbClr val="FFC000"/>
      </a:accent2>
      <a:accent3>
        <a:srgbClr val="009999"/>
      </a:accent3>
      <a:accent4>
        <a:srgbClr val="7F7F7F"/>
      </a:accent4>
      <a:accent5>
        <a:srgbClr val="92D050"/>
      </a:accent5>
      <a:accent6>
        <a:srgbClr val="FBC69F"/>
      </a:accent6>
      <a:hlink>
        <a:srgbClr val="FFFF00"/>
      </a:hlink>
      <a:folHlink>
        <a:srgbClr val="00CC99"/>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79</TotalTime>
  <Words>676</Words>
  <Application>Microsoft Office PowerPoint</Application>
  <PresentationFormat>Widescreen</PresentationFormat>
  <Paragraphs>73</Paragraphs>
  <Slides>16</Slides>
  <Notes>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16</vt:i4>
      </vt:variant>
    </vt:vector>
  </HeadingPairs>
  <TitlesOfParts>
    <vt:vector size="23" baseType="lpstr">
      <vt:lpstr>Arial</vt:lpstr>
      <vt:lpstr>Calibri</vt:lpstr>
      <vt:lpstr>Calibri Light</vt:lpstr>
      <vt:lpstr>Trebuchet MS</vt:lpstr>
      <vt:lpstr>Wingdings 3</vt:lpstr>
      <vt:lpstr>Facet</vt:lpstr>
      <vt:lpstr>Office Theme</vt:lpstr>
      <vt:lpstr>WV Collegiate Recovery Network </vt:lpstr>
      <vt:lpstr>West Virginia Southern Alliance Partners</vt:lpstr>
      <vt:lpstr>PowerPoint Presentation</vt:lpstr>
      <vt:lpstr>PowerPoint Presentation</vt:lpstr>
      <vt:lpstr>PowerPoint Presentation</vt:lpstr>
      <vt:lpstr>What is Collegiate Recovery? </vt:lpstr>
      <vt:lpstr>WHY BRING RECOVERY TO CAMPUS? </vt:lpstr>
      <vt:lpstr>PowerPoint Presentation</vt:lpstr>
      <vt:lpstr>HOW did we do it?  Partnerships &amp; Collaboration </vt:lpstr>
      <vt:lpstr>PowerPoint Presentation</vt:lpstr>
      <vt:lpstr>PowerPoint Presentation</vt:lpstr>
      <vt:lpstr>PowerPoint Presentation</vt:lpstr>
      <vt:lpstr>PowerPoint Presentation</vt:lpstr>
      <vt:lpstr>PowerPoint Presentation</vt:lpstr>
      <vt:lpstr>EVENTS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WV Collegiate Recovery Network Update</dc:title>
  <dc:creator>Susan Mullens</dc:creator>
  <cp:lastModifiedBy>Susan Mullens</cp:lastModifiedBy>
  <cp:revision>5</cp:revision>
  <dcterms:created xsi:type="dcterms:W3CDTF">2020-10-14T23:45:34Z</dcterms:created>
  <dcterms:modified xsi:type="dcterms:W3CDTF">2021-03-31T01:19:57Z</dcterms:modified>
</cp:coreProperties>
</file>